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  <p:sldMasterId id="2147483817" r:id="rId3"/>
    <p:sldMasterId id="2147483829" r:id="rId4"/>
    <p:sldMasterId id="2147483842" r:id="rId5"/>
  </p:sldMasterIdLst>
  <p:notesMasterIdLst>
    <p:notesMasterId r:id="rId21"/>
  </p:notesMasterIdLst>
  <p:handoutMasterIdLst>
    <p:handoutMasterId r:id="rId22"/>
  </p:handoutMasterIdLst>
  <p:sldIdLst>
    <p:sldId id="265" r:id="rId6"/>
    <p:sldId id="264" r:id="rId7"/>
    <p:sldId id="260" r:id="rId8"/>
    <p:sldId id="256" r:id="rId9"/>
    <p:sldId id="258" r:id="rId10"/>
    <p:sldId id="281" r:id="rId11"/>
    <p:sldId id="271" r:id="rId12"/>
    <p:sldId id="279" r:id="rId13"/>
    <p:sldId id="272" r:id="rId14"/>
    <p:sldId id="276" r:id="rId15"/>
    <p:sldId id="280" r:id="rId16"/>
    <p:sldId id="278" r:id="rId17"/>
    <p:sldId id="285" r:id="rId18"/>
    <p:sldId id="282" r:id="rId19"/>
    <p:sldId id="277" r:id="rId2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FFFF99"/>
    <a:srgbClr val="FFFFCC"/>
    <a:srgbClr val="CCFF66"/>
    <a:srgbClr val="0000FF"/>
    <a:srgbClr val="FFCC99"/>
    <a:srgbClr val="669900"/>
    <a:srgbClr val="993300"/>
    <a:srgbClr val="CC6600"/>
    <a:srgbClr val="C96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00F3F3-1C16-4E06-9FD5-8AF74442572D}" type="doc">
      <dgm:prSet loTypeId="urn:microsoft.com/office/officeart/2005/8/layout/cycle4#1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570F11-633D-4964-B530-B836C6034CDA}">
      <dgm:prSet phldrT="[Текст]"/>
      <dgm:spPr/>
      <dgm:t>
        <a:bodyPr/>
        <a:lstStyle/>
        <a:p>
          <a:r>
            <a:rPr lang="ru-RU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Расширение профиля</a:t>
          </a:r>
        </a:p>
        <a:p>
          <a:endParaRPr lang="ru-RU" dirty="0"/>
        </a:p>
      </dgm:t>
    </dgm:pt>
    <dgm:pt modelId="{833EE543-5DCC-4DEC-97C8-F383247B3098}" type="parTrans" cxnId="{40987BD6-22FD-4588-9CAE-791DCDE76A6C}">
      <dgm:prSet/>
      <dgm:spPr/>
      <dgm:t>
        <a:bodyPr/>
        <a:lstStyle/>
        <a:p>
          <a:endParaRPr lang="ru-RU"/>
        </a:p>
      </dgm:t>
    </dgm:pt>
    <dgm:pt modelId="{203B33F4-A1A8-4543-B465-C86C8B6E46DA}" type="sibTrans" cxnId="{40987BD6-22FD-4588-9CAE-791DCDE76A6C}">
      <dgm:prSet/>
      <dgm:spPr/>
      <dgm:t>
        <a:bodyPr/>
        <a:lstStyle/>
        <a:p>
          <a:endParaRPr lang="ru-RU"/>
        </a:p>
      </dgm:t>
    </dgm:pt>
    <dgm:pt modelId="{FF5D02E5-DC0A-4906-A92E-39AF13D5E07C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indent="0" algn="l"/>
          <a:r>
            <a:rPr lang="ru-RU" sz="1000" dirty="0" smtClean="0"/>
            <a:t> </a:t>
          </a:r>
          <a:r>
            <a:rPr lang="ru-RU" sz="1400" b="1" dirty="0" smtClean="0">
              <a:latin typeface="Arial Narrow" pitchFamily="34" charset="0"/>
            </a:rPr>
            <a:t>Спецкурсы</a:t>
          </a:r>
          <a:r>
            <a:rPr lang="ru-RU" sz="1300" dirty="0" smtClean="0">
              <a:latin typeface="Arial Narrow" pitchFamily="34" charset="0"/>
            </a:rPr>
            <a:t>, посвященные отдельным разделам математики, физики</a:t>
          </a:r>
          <a:endParaRPr lang="ru-RU" sz="1300" dirty="0">
            <a:latin typeface="Arial Narrow" pitchFamily="34" charset="0"/>
          </a:endParaRPr>
        </a:p>
      </dgm:t>
    </dgm:pt>
    <dgm:pt modelId="{13FFE4E2-1ED8-4272-B3B3-12A9192CAF14}" type="parTrans" cxnId="{82F16B9C-9A52-47CA-951F-18CEE9320F91}">
      <dgm:prSet/>
      <dgm:spPr/>
      <dgm:t>
        <a:bodyPr/>
        <a:lstStyle/>
        <a:p>
          <a:endParaRPr lang="ru-RU"/>
        </a:p>
      </dgm:t>
    </dgm:pt>
    <dgm:pt modelId="{3FEF6B08-8E4F-4A31-8421-DDE610CF2B81}" type="sibTrans" cxnId="{82F16B9C-9A52-47CA-951F-18CEE9320F91}">
      <dgm:prSet/>
      <dgm:spPr/>
      <dgm:t>
        <a:bodyPr/>
        <a:lstStyle/>
        <a:p>
          <a:endParaRPr lang="ru-RU"/>
        </a:p>
      </dgm:t>
    </dgm:pt>
    <dgm:pt modelId="{C55C7543-0687-405C-99C2-2E1D1B7610D6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Проф. ориентация</a:t>
          </a:r>
        </a:p>
        <a:p>
          <a:endParaRPr lang="ru-RU" sz="1800" b="1" dirty="0">
            <a:solidFill>
              <a:schemeClr val="tx1"/>
            </a:solidFill>
          </a:endParaRPr>
        </a:p>
      </dgm:t>
    </dgm:pt>
    <dgm:pt modelId="{8A7765B2-0916-499D-9DE3-3E4F2D9CF11B}" type="parTrans" cxnId="{598723F3-340D-4111-B0F6-9319648F9189}">
      <dgm:prSet/>
      <dgm:spPr/>
      <dgm:t>
        <a:bodyPr/>
        <a:lstStyle/>
        <a:p>
          <a:endParaRPr lang="ru-RU"/>
        </a:p>
      </dgm:t>
    </dgm:pt>
    <dgm:pt modelId="{D4F97DB3-5D85-4499-84F6-2BCEDB777CB4}" type="sibTrans" cxnId="{598723F3-340D-4111-B0F6-9319648F9189}">
      <dgm:prSet/>
      <dgm:spPr/>
      <dgm:t>
        <a:bodyPr/>
        <a:lstStyle/>
        <a:p>
          <a:endParaRPr lang="ru-RU"/>
        </a:p>
      </dgm:t>
    </dgm:pt>
    <dgm:pt modelId="{021DCE0E-BDE6-4219-804B-71EB23A399DA}">
      <dgm:prSet phldrT="[Текст]" custT="1"/>
      <dgm:spPr/>
      <dgm:t>
        <a:bodyPr/>
        <a:lstStyle/>
        <a:p>
          <a:pPr algn="ctr"/>
          <a:endParaRPr lang="ru-RU" sz="1500" b="1" dirty="0" smtClean="0">
            <a:solidFill>
              <a:schemeClr val="tx1"/>
            </a:solidFill>
          </a:endParaRPr>
        </a:p>
        <a:p>
          <a:pPr algn="l"/>
          <a:r>
            <a:rPr lang="ru-RU" sz="18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Проекты и  техническое творчеств</a:t>
          </a:r>
          <a:r>
            <a:rPr lang="ru-RU" sz="15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</a:t>
          </a:r>
          <a:endParaRPr lang="ru-RU" sz="1500" b="1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FE3CD2C9-A9D2-4BA8-A9F8-3B39BF01BC36}" type="parTrans" cxnId="{BCF6F6B0-1552-4429-9C94-27B3A5BCAFBE}">
      <dgm:prSet/>
      <dgm:spPr/>
      <dgm:t>
        <a:bodyPr/>
        <a:lstStyle/>
        <a:p>
          <a:endParaRPr lang="ru-RU"/>
        </a:p>
      </dgm:t>
    </dgm:pt>
    <dgm:pt modelId="{FD41C8B4-8B24-4220-A97E-3A768490BCCE}" type="sibTrans" cxnId="{BCF6F6B0-1552-4429-9C94-27B3A5BCAFBE}">
      <dgm:prSet/>
      <dgm:spPr/>
      <dgm:t>
        <a:bodyPr/>
        <a:lstStyle/>
        <a:p>
          <a:endParaRPr lang="ru-RU"/>
        </a:p>
      </dgm:t>
    </dgm:pt>
    <dgm:pt modelId="{3DE710F5-A5A2-47D7-948A-6417E80881DA}">
      <dgm:prSet phldrT="[Текст]" custT="1"/>
      <dgm:spPr>
        <a:solidFill>
          <a:srgbClr val="FFFFC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600" dirty="0" smtClean="0">
              <a:latin typeface="Arial Narrow" pitchFamily="34" charset="0"/>
            </a:rPr>
            <a:t>Лаборатория </a:t>
          </a:r>
          <a:r>
            <a:rPr lang="ru-RU" sz="1600" dirty="0" err="1" smtClean="0">
              <a:latin typeface="Arial Narrow" pitchFamily="34" charset="0"/>
            </a:rPr>
            <a:t>прототипирования</a:t>
          </a:r>
          <a:endParaRPr lang="ru-RU" sz="1600" dirty="0">
            <a:latin typeface="Arial Narrow" pitchFamily="34" charset="0"/>
          </a:endParaRPr>
        </a:p>
      </dgm:t>
    </dgm:pt>
    <dgm:pt modelId="{DB90A0D2-814D-4F04-854D-C8B67DEC8264}" type="parTrans" cxnId="{9C9EFA34-1657-4F29-8BC9-11892DB24234}">
      <dgm:prSet/>
      <dgm:spPr/>
      <dgm:t>
        <a:bodyPr/>
        <a:lstStyle/>
        <a:p>
          <a:endParaRPr lang="ru-RU"/>
        </a:p>
      </dgm:t>
    </dgm:pt>
    <dgm:pt modelId="{1BA60880-88C3-4C14-8528-F49F21AF41E3}" type="sibTrans" cxnId="{9C9EFA34-1657-4F29-8BC9-11892DB24234}">
      <dgm:prSet/>
      <dgm:spPr/>
      <dgm:t>
        <a:bodyPr/>
        <a:lstStyle/>
        <a:p>
          <a:endParaRPr lang="ru-RU"/>
        </a:p>
      </dgm:t>
    </dgm:pt>
    <dgm:pt modelId="{32A19C62-DC6F-4FB3-ADD8-E64EF6BCF769}">
      <dgm:prSet phldrT="[Текст]" custT="1"/>
      <dgm:spPr>
        <a:solidFill>
          <a:schemeClr val="accent2">
            <a:lumMod val="60000"/>
            <a:lumOff val="40000"/>
          </a:schemeClr>
        </a:solidFill>
        <a:ln w="38100"/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Творчество и досуг</a:t>
          </a:r>
          <a:endParaRPr lang="ru-RU" sz="20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gm:t>
    </dgm:pt>
    <dgm:pt modelId="{3477A092-8524-4013-BAC2-F1C0355AD094}" type="parTrans" cxnId="{4D047CE7-D5AB-4C4B-9389-EF0FE34E0737}">
      <dgm:prSet/>
      <dgm:spPr/>
      <dgm:t>
        <a:bodyPr/>
        <a:lstStyle/>
        <a:p>
          <a:endParaRPr lang="ru-RU"/>
        </a:p>
      </dgm:t>
    </dgm:pt>
    <dgm:pt modelId="{20DA6027-E99E-4CB8-A46B-80E43FB70E00}" type="sibTrans" cxnId="{4D047CE7-D5AB-4C4B-9389-EF0FE34E0737}">
      <dgm:prSet/>
      <dgm:spPr/>
      <dgm:t>
        <a:bodyPr/>
        <a:lstStyle/>
        <a:p>
          <a:endParaRPr lang="ru-RU"/>
        </a:p>
      </dgm:t>
    </dgm:pt>
    <dgm:pt modelId="{6C5E6895-0754-4B23-826A-072D6EBC540C}">
      <dgm:prSet phldrT="[Текст]"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400" dirty="0" smtClean="0">
              <a:latin typeface="Arial Narrow" pitchFamily="34" charset="0"/>
            </a:rPr>
            <a:t>Журналистика</a:t>
          </a:r>
          <a:endParaRPr lang="ru-RU" sz="1400" dirty="0">
            <a:latin typeface="Arial Narrow" pitchFamily="34" charset="0"/>
          </a:endParaRPr>
        </a:p>
      </dgm:t>
    </dgm:pt>
    <dgm:pt modelId="{2A838040-8658-457B-8A9D-089D82C5338B}" type="parTrans" cxnId="{6B2D18B0-61BE-440F-8065-2026790D8CA9}">
      <dgm:prSet/>
      <dgm:spPr/>
      <dgm:t>
        <a:bodyPr/>
        <a:lstStyle/>
        <a:p>
          <a:endParaRPr lang="ru-RU"/>
        </a:p>
      </dgm:t>
    </dgm:pt>
    <dgm:pt modelId="{CC0EF556-FDD4-4619-8AFF-A83292391B3E}" type="sibTrans" cxnId="{6B2D18B0-61BE-440F-8065-2026790D8CA9}">
      <dgm:prSet/>
      <dgm:spPr/>
      <dgm:t>
        <a:bodyPr/>
        <a:lstStyle/>
        <a:p>
          <a:endParaRPr lang="ru-RU"/>
        </a:p>
      </dgm:t>
    </dgm:pt>
    <dgm:pt modelId="{9A208AC9-A555-4229-86BF-71D1D1F7B95F}">
      <dgm:prSet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latin typeface="Arial Narrow" pitchFamily="34" charset="0"/>
            </a:rPr>
            <a:t>Космическая техника и технологии </a:t>
          </a:r>
          <a:endParaRPr lang="ru-RU" sz="1200" dirty="0">
            <a:latin typeface="Arial Narrow" pitchFamily="34" charset="0"/>
          </a:endParaRPr>
        </a:p>
      </dgm:t>
    </dgm:pt>
    <dgm:pt modelId="{CB47BA41-EBC2-488C-A0E3-D692D243DCE8}" type="parTrans" cxnId="{A8B834D9-689C-4F45-B64E-87DAE6497FAF}">
      <dgm:prSet/>
      <dgm:spPr/>
      <dgm:t>
        <a:bodyPr/>
        <a:lstStyle/>
        <a:p>
          <a:endParaRPr lang="ru-RU"/>
        </a:p>
      </dgm:t>
    </dgm:pt>
    <dgm:pt modelId="{E5AC0A34-0A18-4E87-92AD-238AC64F2852}" type="sibTrans" cxnId="{A8B834D9-689C-4F45-B64E-87DAE6497FAF}">
      <dgm:prSet/>
      <dgm:spPr/>
      <dgm:t>
        <a:bodyPr/>
        <a:lstStyle/>
        <a:p>
          <a:endParaRPr lang="ru-RU"/>
        </a:p>
      </dgm:t>
    </dgm:pt>
    <dgm:pt modelId="{9E8949F9-669E-4643-9675-59ADE0995776}">
      <dgm:prSet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smtClean="0">
              <a:latin typeface="Arial Narrow" pitchFamily="34" charset="0"/>
            </a:rPr>
            <a:t>Специальная робототехника</a:t>
          </a:r>
          <a:endParaRPr lang="ru-RU" sz="1200" dirty="0">
            <a:latin typeface="Arial Narrow" pitchFamily="34" charset="0"/>
          </a:endParaRPr>
        </a:p>
      </dgm:t>
    </dgm:pt>
    <dgm:pt modelId="{06C749D9-E7BD-472D-83E3-6ED31D4CE41A}" type="parTrans" cxnId="{B45CBE03-686F-4671-A70A-22646F521E4B}">
      <dgm:prSet/>
      <dgm:spPr/>
      <dgm:t>
        <a:bodyPr/>
        <a:lstStyle/>
        <a:p>
          <a:endParaRPr lang="ru-RU"/>
        </a:p>
      </dgm:t>
    </dgm:pt>
    <dgm:pt modelId="{6016E3C6-7A51-430C-8982-F4562873AEB0}" type="sibTrans" cxnId="{B45CBE03-686F-4671-A70A-22646F521E4B}">
      <dgm:prSet/>
      <dgm:spPr/>
      <dgm:t>
        <a:bodyPr/>
        <a:lstStyle/>
        <a:p>
          <a:endParaRPr lang="ru-RU"/>
        </a:p>
      </dgm:t>
    </dgm:pt>
    <dgm:pt modelId="{683BF091-985D-4FF0-889B-408A1672AB06}">
      <dgm:prSet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200" dirty="0" err="1" smtClean="0">
              <a:latin typeface="Arial Narrow" pitchFamily="34" charset="0"/>
            </a:rPr>
            <a:t>Наноинженерия</a:t>
          </a:r>
          <a:r>
            <a:rPr lang="ru-RU" sz="1200" dirty="0" smtClean="0">
              <a:latin typeface="Arial Narrow" pitchFamily="34" charset="0"/>
            </a:rPr>
            <a:t>      … и </a:t>
          </a:r>
          <a:r>
            <a:rPr lang="ru-RU" sz="1200" dirty="0" err="1" smtClean="0">
              <a:latin typeface="Arial Narrow" pitchFamily="34" charset="0"/>
            </a:rPr>
            <a:t>др</a:t>
          </a:r>
          <a:r>
            <a:rPr lang="ru-RU" sz="1200" dirty="0" smtClean="0"/>
            <a:t>…</a:t>
          </a:r>
          <a:endParaRPr lang="ru-RU" sz="1200" dirty="0"/>
        </a:p>
      </dgm:t>
    </dgm:pt>
    <dgm:pt modelId="{36B29DDC-EA7A-4CA6-8471-35C2F9AC3FF1}" type="parTrans" cxnId="{1D73204C-961F-4EFA-8C25-BD98DB6D8A36}">
      <dgm:prSet/>
      <dgm:spPr/>
      <dgm:t>
        <a:bodyPr/>
        <a:lstStyle/>
        <a:p>
          <a:endParaRPr lang="ru-RU"/>
        </a:p>
      </dgm:t>
    </dgm:pt>
    <dgm:pt modelId="{BADE1E47-9D32-4272-BA65-0721C375B75F}" type="sibTrans" cxnId="{1D73204C-961F-4EFA-8C25-BD98DB6D8A36}">
      <dgm:prSet/>
      <dgm:spPr/>
      <dgm:t>
        <a:bodyPr/>
        <a:lstStyle/>
        <a:p>
          <a:endParaRPr lang="ru-RU"/>
        </a:p>
      </dgm:t>
    </dgm:pt>
    <dgm:pt modelId="{82F59EAA-C85A-4F86-BE69-0781713EA2DB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indent="0" algn="l"/>
          <a:r>
            <a:rPr lang="ru-RU" sz="1400" b="1" dirty="0" smtClean="0">
              <a:solidFill>
                <a:schemeClr val="accent4">
                  <a:lumMod val="95000"/>
                  <a:lumOff val="5000"/>
                </a:schemeClr>
              </a:solidFill>
              <a:latin typeface="Arial Narrow" pitchFamily="34" charset="0"/>
            </a:rPr>
            <a:t>Решение олимпиадных задач</a:t>
          </a:r>
          <a:endParaRPr lang="ru-RU" sz="1400" b="1" dirty="0">
            <a:solidFill>
              <a:schemeClr val="accent4">
                <a:lumMod val="95000"/>
                <a:lumOff val="5000"/>
              </a:schemeClr>
            </a:solidFill>
            <a:latin typeface="Arial Narrow" pitchFamily="34" charset="0"/>
          </a:endParaRPr>
        </a:p>
      </dgm:t>
    </dgm:pt>
    <dgm:pt modelId="{1E382C69-CD62-44F5-88E1-30EFCB628CBA}" type="parTrans" cxnId="{5ED99F2C-8C50-4908-AA30-411C533323E8}">
      <dgm:prSet/>
      <dgm:spPr/>
      <dgm:t>
        <a:bodyPr/>
        <a:lstStyle/>
        <a:p>
          <a:endParaRPr lang="ru-RU"/>
        </a:p>
      </dgm:t>
    </dgm:pt>
    <dgm:pt modelId="{593BF9EA-615F-446C-89A2-4D8649D92C43}" type="sibTrans" cxnId="{5ED99F2C-8C50-4908-AA30-411C533323E8}">
      <dgm:prSet/>
      <dgm:spPr/>
      <dgm:t>
        <a:bodyPr/>
        <a:lstStyle/>
        <a:p>
          <a:endParaRPr lang="ru-RU"/>
        </a:p>
      </dgm:t>
    </dgm:pt>
    <dgm:pt modelId="{FC9D9244-4DFA-4C1B-839E-EAF3DE880984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indent="0" algn="l"/>
          <a:r>
            <a:rPr lang="ru-RU" sz="1300" dirty="0" smtClean="0">
              <a:latin typeface="Arial Narrow" pitchFamily="34" charset="0"/>
            </a:rPr>
            <a:t>Индивидуальные и групповые </a:t>
          </a:r>
          <a:r>
            <a:rPr lang="ru-RU" sz="1300" b="1" dirty="0" smtClean="0">
              <a:latin typeface="Arial Narrow" pitchFamily="34" charset="0"/>
            </a:rPr>
            <a:t>консультации</a:t>
          </a:r>
          <a:r>
            <a:rPr lang="ru-RU" sz="1300" dirty="0" smtClean="0">
              <a:latin typeface="Arial Narrow" pitchFamily="34" charset="0"/>
            </a:rPr>
            <a:t> (очные, дистанционные)</a:t>
          </a:r>
          <a:endParaRPr lang="ru-RU" sz="1300" dirty="0">
            <a:latin typeface="Arial Narrow" pitchFamily="34" charset="0"/>
          </a:endParaRPr>
        </a:p>
      </dgm:t>
    </dgm:pt>
    <dgm:pt modelId="{90D4E523-6116-48E8-82D6-9C4164F470F9}" type="parTrans" cxnId="{6F0AB215-2D45-4DE9-90E0-5CF177752D39}">
      <dgm:prSet/>
      <dgm:spPr/>
      <dgm:t>
        <a:bodyPr/>
        <a:lstStyle/>
        <a:p>
          <a:endParaRPr lang="ru-RU"/>
        </a:p>
      </dgm:t>
    </dgm:pt>
    <dgm:pt modelId="{FD66BF94-0BD2-4867-A22B-44A7EFC30951}" type="sibTrans" cxnId="{6F0AB215-2D45-4DE9-90E0-5CF177752D39}">
      <dgm:prSet/>
      <dgm:spPr/>
      <dgm:t>
        <a:bodyPr/>
        <a:lstStyle/>
        <a:p>
          <a:endParaRPr lang="ru-RU"/>
        </a:p>
      </dgm:t>
    </dgm:pt>
    <dgm:pt modelId="{89207DE4-2E66-40AC-B9F0-980D699C0226}">
      <dgm:prSet phldrT="[Текст]" custT="1"/>
      <dgm:spPr>
        <a:solidFill>
          <a:srgbClr val="FFFF99"/>
        </a:solidFill>
        <a:ln>
          <a:solidFill>
            <a:schemeClr val="tx1"/>
          </a:solidFill>
        </a:ln>
      </dgm:spPr>
      <dgm:t>
        <a:bodyPr/>
        <a:lstStyle/>
        <a:p>
          <a:pPr marL="0" indent="0" algn="l"/>
          <a:r>
            <a:rPr lang="ru-RU" sz="1400" b="1" dirty="0" smtClean="0">
              <a:latin typeface="Arial Narrow" pitchFamily="34" charset="0"/>
            </a:rPr>
            <a:t>Самостоятельные занятия </a:t>
          </a:r>
          <a:r>
            <a:rPr lang="ru-RU" sz="1300" dirty="0" smtClean="0">
              <a:latin typeface="Arial Narrow" pitchFamily="34" charset="0"/>
            </a:rPr>
            <a:t>в лабораториях лицея</a:t>
          </a:r>
          <a:endParaRPr lang="ru-RU" sz="1300" dirty="0">
            <a:latin typeface="Arial Narrow" pitchFamily="34" charset="0"/>
          </a:endParaRPr>
        </a:p>
      </dgm:t>
    </dgm:pt>
    <dgm:pt modelId="{D387FA45-4D93-40B2-85CF-A354FB723EB4}" type="parTrans" cxnId="{255FE9B3-AFDE-42B5-B19E-05603A94EB48}">
      <dgm:prSet/>
      <dgm:spPr/>
      <dgm:t>
        <a:bodyPr/>
        <a:lstStyle/>
        <a:p>
          <a:endParaRPr lang="ru-RU"/>
        </a:p>
      </dgm:t>
    </dgm:pt>
    <dgm:pt modelId="{326C254C-42A8-4E6C-BC9D-CBA921290F34}" type="sibTrans" cxnId="{255FE9B3-AFDE-42B5-B19E-05603A94EB48}">
      <dgm:prSet/>
      <dgm:spPr/>
      <dgm:t>
        <a:bodyPr/>
        <a:lstStyle/>
        <a:p>
          <a:endParaRPr lang="ru-RU"/>
        </a:p>
      </dgm:t>
    </dgm:pt>
    <dgm:pt modelId="{9B7F1DC8-31CB-46BA-B6D4-03D8F1433F7F}">
      <dgm:prSet phldrT="[Текст]"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300" dirty="0" smtClean="0">
              <a:latin typeface="Arial Narrow" pitchFamily="34" charset="0"/>
            </a:rPr>
            <a:t>Радио лицея</a:t>
          </a:r>
          <a:endParaRPr lang="ru-RU" sz="1300" dirty="0">
            <a:latin typeface="Arial Narrow" pitchFamily="34" charset="0"/>
          </a:endParaRPr>
        </a:p>
      </dgm:t>
    </dgm:pt>
    <dgm:pt modelId="{80C7D3BB-AE0F-4C6C-9E1A-45B7726532FA}" type="parTrans" cxnId="{382AFD13-4CF6-4649-AE36-559C266829FB}">
      <dgm:prSet/>
      <dgm:spPr/>
      <dgm:t>
        <a:bodyPr/>
        <a:lstStyle/>
        <a:p>
          <a:endParaRPr lang="ru-RU"/>
        </a:p>
      </dgm:t>
    </dgm:pt>
    <dgm:pt modelId="{0C7362E9-CBEF-45F2-A337-1FB2601C2B6F}" type="sibTrans" cxnId="{382AFD13-4CF6-4649-AE36-559C266829FB}">
      <dgm:prSet/>
      <dgm:spPr/>
      <dgm:t>
        <a:bodyPr/>
        <a:lstStyle/>
        <a:p>
          <a:endParaRPr lang="ru-RU"/>
        </a:p>
      </dgm:t>
    </dgm:pt>
    <dgm:pt modelId="{78708F14-22D9-4636-89BF-5CA65B2F8C09}">
      <dgm:prSet phldrT="[Текст]"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ru-RU" sz="1300" dirty="0" smtClean="0">
              <a:latin typeface="Arial Narrow" pitchFamily="34" charset="0"/>
            </a:rPr>
            <a:t>Игра на музыкальных инструмента</a:t>
          </a:r>
          <a:r>
            <a:rPr lang="ru-RU" sz="1400" dirty="0" smtClean="0">
              <a:latin typeface="Arial Narrow" pitchFamily="34" charset="0"/>
            </a:rPr>
            <a:t>х</a:t>
          </a:r>
          <a:endParaRPr lang="ru-RU" sz="1400" dirty="0">
            <a:latin typeface="Arial Narrow" pitchFamily="34" charset="0"/>
          </a:endParaRPr>
        </a:p>
      </dgm:t>
    </dgm:pt>
    <dgm:pt modelId="{8F1E75E9-98DF-4E4A-B6C9-7DA960022725}" type="parTrans" cxnId="{B1B87EFE-DD09-43E8-95F2-421B3F3A3813}">
      <dgm:prSet/>
      <dgm:spPr/>
      <dgm:t>
        <a:bodyPr/>
        <a:lstStyle/>
        <a:p>
          <a:endParaRPr lang="ru-RU"/>
        </a:p>
      </dgm:t>
    </dgm:pt>
    <dgm:pt modelId="{28567603-CC33-4DDC-93BE-81EC4BB6561D}" type="sibTrans" cxnId="{B1B87EFE-DD09-43E8-95F2-421B3F3A3813}">
      <dgm:prSet/>
      <dgm:spPr/>
      <dgm:t>
        <a:bodyPr/>
        <a:lstStyle/>
        <a:p>
          <a:endParaRPr lang="ru-RU"/>
        </a:p>
      </dgm:t>
    </dgm:pt>
    <dgm:pt modelId="{EE4B5054-2EBE-4822-9F46-8CCCA454C75D}">
      <dgm:prSet phldrT="[Текст]"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endParaRPr lang="ru-RU" sz="1200" dirty="0"/>
        </a:p>
      </dgm:t>
    </dgm:pt>
    <dgm:pt modelId="{BF35EFD8-54E8-4EC5-A6F2-9A4809C8F174}" type="parTrans" cxnId="{1ADE1BE9-4261-4565-8682-3381B4545BE6}">
      <dgm:prSet/>
      <dgm:spPr/>
      <dgm:t>
        <a:bodyPr/>
        <a:lstStyle/>
        <a:p>
          <a:endParaRPr lang="ru-RU"/>
        </a:p>
      </dgm:t>
    </dgm:pt>
    <dgm:pt modelId="{D47E5A86-1312-4E4B-9F0E-93FCC0921B92}" type="sibTrans" cxnId="{1ADE1BE9-4261-4565-8682-3381B4545BE6}">
      <dgm:prSet/>
      <dgm:spPr/>
      <dgm:t>
        <a:bodyPr/>
        <a:lstStyle/>
        <a:p>
          <a:endParaRPr lang="ru-RU"/>
        </a:p>
      </dgm:t>
    </dgm:pt>
    <dgm:pt modelId="{92027FEB-1EAA-447E-8953-3E5782811806}">
      <dgm:prSet phldrT="[Текст]"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endParaRPr lang="ru-RU" sz="1200" dirty="0"/>
        </a:p>
      </dgm:t>
    </dgm:pt>
    <dgm:pt modelId="{30C46D99-A033-42D1-8AE7-C5140C6E323B}" type="parTrans" cxnId="{E404013C-F79C-4910-9229-EE2C14C6EAEE}">
      <dgm:prSet/>
      <dgm:spPr/>
      <dgm:t>
        <a:bodyPr/>
        <a:lstStyle/>
        <a:p>
          <a:endParaRPr lang="ru-RU"/>
        </a:p>
      </dgm:t>
    </dgm:pt>
    <dgm:pt modelId="{8372F8E0-77D9-4D9E-AD99-3333359FB1F1}" type="sibTrans" cxnId="{E404013C-F79C-4910-9229-EE2C14C6EAEE}">
      <dgm:prSet/>
      <dgm:spPr/>
      <dgm:t>
        <a:bodyPr/>
        <a:lstStyle/>
        <a:p>
          <a:endParaRPr lang="ru-RU"/>
        </a:p>
      </dgm:t>
    </dgm:pt>
    <dgm:pt modelId="{0CAC3F49-65B0-4FE5-9F6C-46F32AA39188}">
      <dgm:prSet phldrT="[Текст]" custT="1"/>
      <dgm:spPr>
        <a:solidFill>
          <a:srgbClr val="FFFFC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l"/>
          <a:endParaRPr lang="ru-RU" sz="1400" dirty="0">
            <a:latin typeface="Arial Narrow" pitchFamily="34" charset="0"/>
          </a:endParaRPr>
        </a:p>
      </dgm:t>
    </dgm:pt>
    <dgm:pt modelId="{25FDC44B-7170-47B2-948A-E3C2177C4C85}" type="parTrans" cxnId="{BD9E0F22-9CF5-4F7B-AE76-8BDA119533EB}">
      <dgm:prSet/>
      <dgm:spPr/>
      <dgm:t>
        <a:bodyPr/>
        <a:lstStyle/>
        <a:p>
          <a:endParaRPr lang="ru-RU"/>
        </a:p>
      </dgm:t>
    </dgm:pt>
    <dgm:pt modelId="{D88EC51C-8921-490B-8B75-0A47EFF20276}" type="sibTrans" cxnId="{BD9E0F22-9CF5-4F7B-AE76-8BDA119533EB}">
      <dgm:prSet/>
      <dgm:spPr/>
      <dgm:t>
        <a:bodyPr/>
        <a:lstStyle/>
        <a:p>
          <a:endParaRPr lang="ru-RU"/>
        </a:p>
      </dgm:t>
    </dgm:pt>
    <dgm:pt modelId="{B384AEA2-0CCC-407D-809A-7A2F28CDB792}">
      <dgm:prSet phldrT="[Текст]" custT="1"/>
      <dgm:spPr>
        <a:solidFill>
          <a:srgbClr val="FFFFC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400" dirty="0" smtClean="0">
              <a:latin typeface="Arial Narrow" pitchFamily="34" charset="0"/>
            </a:rPr>
            <a:t>Проектные работы</a:t>
          </a:r>
          <a:endParaRPr lang="ru-RU" sz="1400" dirty="0">
            <a:latin typeface="Arial Narrow" pitchFamily="34" charset="0"/>
          </a:endParaRPr>
        </a:p>
      </dgm:t>
    </dgm:pt>
    <dgm:pt modelId="{125DD9BE-D8A4-41ED-A9F3-831C133ACF8A}" type="parTrans" cxnId="{71AC933B-068B-472D-8A30-8F77679E03A0}">
      <dgm:prSet/>
      <dgm:spPr/>
      <dgm:t>
        <a:bodyPr/>
        <a:lstStyle/>
        <a:p>
          <a:endParaRPr lang="ru-RU"/>
        </a:p>
      </dgm:t>
    </dgm:pt>
    <dgm:pt modelId="{2B0C8FC2-ED6D-4081-A529-0A809879EE9E}" type="sibTrans" cxnId="{71AC933B-068B-472D-8A30-8F77679E03A0}">
      <dgm:prSet/>
      <dgm:spPr/>
      <dgm:t>
        <a:bodyPr/>
        <a:lstStyle/>
        <a:p>
          <a:endParaRPr lang="ru-RU"/>
        </a:p>
      </dgm:t>
    </dgm:pt>
    <dgm:pt modelId="{D5472DAE-A2E7-482B-8754-528D2C25E23D}">
      <dgm:prSet phldrT="[Текст]" custT="1"/>
      <dgm:spPr>
        <a:solidFill>
          <a:srgbClr val="FFFFCC">
            <a:alpha val="90000"/>
          </a:srgb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ru-RU" sz="1400" dirty="0" smtClean="0">
              <a:latin typeface="Arial Narrow" pitchFamily="34" charset="0"/>
            </a:rPr>
            <a:t>Учебные исследовательские работы </a:t>
          </a:r>
          <a:endParaRPr lang="ru-RU" sz="1400" dirty="0">
            <a:latin typeface="Arial Narrow" pitchFamily="34" charset="0"/>
          </a:endParaRPr>
        </a:p>
      </dgm:t>
    </dgm:pt>
    <dgm:pt modelId="{3801D8AE-66E4-449F-8AAC-C01B3F7225A0}" type="parTrans" cxnId="{F40DB1AB-19DF-410B-B0BE-A5D419A45C74}">
      <dgm:prSet/>
      <dgm:spPr/>
      <dgm:t>
        <a:bodyPr/>
        <a:lstStyle/>
        <a:p>
          <a:endParaRPr lang="ru-RU"/>
        </a:p>
      </dgm:t>
    </dgm:pt>
    <dgm:pt modelId="{8F3548C7-2BCE-4635-966B-DB95000049B0}" type="sibTrans" cxnId="{F40DB1AB-19DF-410B-B0BE-A5D419A45C74}">
      <dgm:prSet/>
      <dgm:spPr/>
      <dgm:t>
        <a:bodyPr/>
        <a:lstStyle/>
        <a:p>
          <a:endParaRPr lang="ru-RU"/>
        </a:p>
      </dgm:t>
    </dgm:pt>
    <dgm:pt modelId="{6EAD1959-A50A-4D3F-9998-EB80E6ED3115}">
      <dgm:prSet phldrT="[Текст]"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4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СПЕЦКУРСЫ  МГТУ</a:t>
          </a:r>
          <a:r>
            <a:rPr lang="ru-RU" sz="12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: </a:t>
          </a:r>
          <a:endParaRPr lang="ru-RU" sz="1200" b="1" u="sng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</dgm:t>
    </dgm:pt>
    <dgm:pt modelId="{3FDE3EFB-07AD-4B90-ADED-0A84A34BA464}" type="sibTrans" cxnId="{A72C4EA1-9BC4-4226-8C2B-B33D68705483}">
      <dgm:prSet/>
      <dgm:spPr/>
      <dgm:t>
        <a:bodyPr/>
        <a:lstStyle/>
        <a:p>
          <a:endParaRPr lang="ru-RU"/>
        </a:p>
      </dgm:t>
    </dgm:pt>
    <dgm:pt modelId="{FF1DB147-F622-4238-9206-5936443C7E85}" type="parTrans" cxnId="{A72C4EA1-9BC4-4226-8C2B-B33D68705483}">
      <dgm:prSet/>
      <dgm:spPr/>
      <dgm:t>
        <a:bodyPr/>
        <a:lstStyle/>
        <a:p>
          <a:endParaRPr lang="ru-RU"/>
        </a:p>
      </dgm:t>
    </dgm:pt>
    <dgm:pt modelId="{35A185D9-BB5D-4A02-B33C-28FC94D40CCA}">
      <dgm:prSet phldrT="[Текст]" custT="1"/>
      <dgm:spPr>
        <a:solidFill>
          <a:srgbClr val="CCFF99"/>
        </a:solidFill>
        <a:ln>
          <a:solidFill>
            <a:schemeClr val="tx1"/>
          </a:solidFill>
        </a:ln>
      </dgm:spPr>
      <dgm:t>
        <a:bodyPr/>
        <a:lstStyle/>
        <a:p>
          <a:endParaRPr lang="ru-RU" sz="1200" b="1" dirty="0">
            <a:latin typeface="Arial Narrow" pitchFamily="34" charset="0"/>
          </a:endParaRPr>
        </a:p>
      </dgm:t>
    </dgm:pt>
    <dgm:pt modelId="{95545CD7-0F7E-4791-A3E7-F39BFACFDBE5}" type="parTrans" cxnId="{1E5A81F6-272F-42ED-BAD1-41E39E31B9B0}">
      <dgm:prSet/>
      <dgm:spPr/>
      <dgm:t>
        <a:bodyPr/>
        <a:lstStyle/>
        <a:p>
          <a:endParaRPr lang="ru-RU"/>
        </a:p>
      </dgm:t>
    </dgm:pt>
    <dgm:pt modelId="{A61C4691-5C4B-4CB5-AC58-4DBD1B991571}" type="sibTrans" cxnId="{1E5A81F6-272F-42ED-BAD1-41E39E31B9B0}">
      <dgm:prSet/>
      <dgm:spPr/>
      <dgm:t>
        <a:bodyPr/>
        <a:lstStyle/>
        <a:p>
          <a:endParaRPr lang="ru-RU"/>
        </a:p>
      </dgm:t>
    </dgm:pt>
    <dgm:pt modelId="{AFAC8F72-9C45-48DA-947C-49C4165AD716}">
      <dgm:prSet phldrT="[Текст]" custT="1"/>
      <dgm:spPr>
        <a:solidFill>
          <a:srgbClr val="FFCCCC"/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ru-RU" sz="1400" dirty="0" smtClean="0">
              <a:latin typeface="Arial Narrow" pitchFamily="34" charset="0"/>
            </a:rPr>
            <a:t>Посещение театров и музеев, экскурсионные программы</a:t>
          </a:r>
          <a:endParaRPr lang="ru-RU" sz="1400" dirty="0">
            <a:latin typeface="Arial Narrow" pitchFamily="34" charset="0"/>
          </a:endParaRPr>
        </a:p>
      </dgm:t>
    </dgm:pt>
    <dgm:pt modelId="{A4C231BB-45E5-4A30-B9F8-AD946BA74EF6}" type="sibTrans" cxnId="{D9AD2868-8E60-436A-A985-DDBBD8FD98E8}">
      <dgm:prSet/>
      <dgm:spPr/>
      <dgm:t>
        <a:bodyPr/>
        <a:lstStyle/>
        <a:p>
          <a:endParaRPr lang="ru-RU"/>
        </a:p>
      </dgm:t>
    </dgm:pt>
    <dgm:pt modelId="{A8303FB0-AB09-4092-A389-EB813BCA9160}" type="parTrans" cxnId="{D9AD2868-8E60-436A-A985-DDBBD8FD98E8}">
      <dgm:prSet/>
      <dgm:spPr/>
      <dgm:t>
        <a:bodyPr/>
        <a:lstStyle/>
        <a:p>
          <a:endParaRPr lang="ru-RU"/>
        </a:p>
      </dgm:t>
    </dgm:pt>
    <dgm:pt modelId="{A5D59A9D-C24C-4D6D-9F12-7D00BF973E33}" type="pres">
      <dgm:prSet presAssocID="{DB00F3F3-1C16-4E06-9FD5-8AF74442572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052EA0-A8D1-45B6-9385-0CF6499B6B00}" type="pres">
      <dgm:prSet presAssocID="{DB00F3F3-1C16-4E06-9FD5-8AF74442572D}" presName="children" presStyleCnt="0"/>
      <dgm:spPr/>
    </dgm:pt>
    <dgm:pt modelId="{39F1751C-842A-4BBC-855D-6B778DD804A0}" type="pres">
      <dgm:prSet presAssocID="{DB00F3F3-1C16-4E06-9FD5-8AF74442572D}" presName="child1group" presStyleCnt="0"/>
      <dgm:spPr/>
    </dgm:pt>
    <dgm:pt modelId="{EEB7867E-E34F-4D5B-9EBE-453977E5E6A8}" type="pres">
      <dgm:prSet presAssocID="{DB00F3F3-1C16-4E06-9FD5-8AF74442572D}" presName="child1" presStyleLbl="bgAcc1" presStyleIdx="0" presStyleCnt="4" custScaleX="138776" custScaleY="118136" custLinFactY="-11094" custLinFactNeighborX="-25612" custLinFactNeighborY="-100000"/>
      <dgm:spPr/>
      <dgm:t>
        <a:bodyPr/>
        <a:lstStyle/>
        <a:p>
          <a:endParaRPr lang="ru-RU"/>
        </a:p>
      </dgm:t>
    </dgm:pt>
    <dgm:pt modelId="{372BC5F0-7ACD-4BB4-B546-91B7029C1845}" type="pres">
      <dgm:prSet presAssocID="{DB00F3F3-1C16-4E06-9FD5-8AF74442572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091472-590F-4D9C-9938-F7689F92A981}" type="pres">
      <dgm:prSet presAssocID="{DB00F3F3-1C16-4E06-9FD5-8AF74442572D}" presName="child2group" presStyleCnt="0"/>
      <dgm:spPr/>
    </dgm:pt>
    <dgm:pt modelId="{FA87474B-F26A-495D-AE01-35F4224D4319}" type="pres">
      <dgm:prSet presAssocID="{DB00F3F3-1C16-4E06-9FD5-8AF74442572D}" presName="child2" presStyleLbl="bgAcc1" presStyleIdx="1" presStyleCnt="4" custScaleX="124969" custScaleY="117922" custLinFactNeighborX="20101" custLinFactNeighborY="-1538"/>
      <dgm:spPr/>
      <dgm:t>
        <a:bodyPr/>
        <a:lstStyle/>
        <a:p>
          <a:endParaRPr lang="ru-RU"/>
        </a:p>
      </dgm:t>
    </dgm:pt>
    <dgm:pt modelId="{99111BDF-A40F-487E-AAFF-AA118B3C679C}" type="pres">
      <dgm:prSet presAssocID="{DB00F3F3-1C16-4E06-9FD5-8AF74442572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8F8C6D-0431-43F9-A4F7-72088D6AA3F0}" type="pres">
      <dgm:prSet presAssocID="{DB00F3F3-1C16-4E06-9FD5-8AF74442572D}" presName="child3group" presStyleCnt="0"/>
      <dgm:spPr/>
    </dgm:pt>
    <dgm:pt modelId="{A5DEA647-3398-4317-93C5-E3ED3852B749}" type="pres">
      <dgm:prSet presAssocID="{DB00F3F3-1C16-4E06-9FD5-8AF74442572D}" presName="child3" presStyleLbl="bgAcc1" presStyleIdx="2" presStyleCnt="4" custScaleX="137454" custScaleY="99279" custLinFactNeighborX="15174" custLinFactNeighborY="-8787"/>
      <dgm:spPr/>
      <dgm:t>
        <a:bodyPr/>
        <a:lstStyle/>
        <a:p>
          <a:endParaRPr lang="ru-RU"/>
        </a:p>
      </dgm:t>
    </dgm:pt>
    <dgm:pt modelId="{21CB18C5-031B-444B-B657-10A7C35259F1}" type="pres">
      <dgm:prSet presAssocID="{DB00F3F3-1C16-4E06-9FD5-8AF74442572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3A1C8-3F75-4ABA-89CB-B727F7C89BCB}" type="pres">
      <dgm:prSet presAssocID="{DB00F3F3-1C16-4E06-9FD5-8AF74442572D}" presName="child4group" presStyleCnt="0"/>
      <dgm:spPr/>
    </dgm:pt>
    <dgm:pt modelId="{36F3DA8D-696B-4E5D-969B-457B3B0D61A5}" type="pres">
      <dgm:prSet presAssocID="{DB00F3F3-1C16-4E06-9FD5-8AF74442572D}" presName="child4" presStyleLbl="bgAcc1" presStyleIdx="3" presStyleCnt="4" custScaleX="134465" custLinFactNeighborX="-21712" custLinFactNeighborY="-8426"/>
      <dgm:spPr/>
      <dgm:t>
        <a:bodyPr/>
        <a:lstStyle/>
        <a:p>
          <a:endParaRPr lang="ru-RU"/>
        </a:p>
      </dgm:t>
    </dgm:pt>
    <dgm:pt modelId="{D68C1934-8380-45BD-82D4-F0A717A31F39}" type="pres">
      <dgm:prSet presAssocID="{DB00F3F3-1C16-4E06-9FD5-8AF74442572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EB838E-4196-4BDC-A046-E72E9ED8EF8C}" type="pres">
      <dgm:prSet presAssocID="{DB00F3F3-1C16-4E06-9FD5-8AF74442572D}" presName="childPlaceholder" presStyleCnt="0"/>
      <dgm:spPr/>
    </dgm:pt>
    <dgm:pt modelId="{2EC7E749-430D-4BCB-94CF-80A39974AA61}" type="pres">
      <dgm:prSet presAssocID="{DB00F3F3-1C16-4E06-9FD5-8AF74442572D}" presName="circle" presStyleCnt="0"/>
      <dgm:spPr/>
    </dgm:pt>
    <dgm:pt modelId="{D1734E60-4356-470D-8474-EC60AD99AAF4}" type="pres">
      <dgm:prSet presAssocID="{DB00F3F3-1C16-4E06-9FD5-8AF74442572D}" presName="quadrant1" presStyleLbl="node1" presStyleIdx="0" presStyleCnt="4" custScaleX="93799" custScaleY="86873" custLinFactNeighborX="-1439" custLinFactNeighborY="-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B3FE9D-4C42-4F96-A297-23DF377CF1DD}" type="pres">
      <dgm:prSet presAssocID="{DB00F3F3-1C16-4E06-9FD5-8AF74442572D}" presName="quadrant2" presStyleLbl="node1" presStyleIdx="1" presStyleCnt="4" custScaleX="93799" custScaleY="86873" custLinFactNeighborX="-617" custLinFactNeighborY="7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8D9EDC-6C15-4337-B1EC-A32E0AC65245}" type="pres">
      <dgm:prSet presAssocID="{DB00F3F3-1C16-4E06-9FD5-8AF74442572D}" presName="quadrant3" presStyleLbl="node1" presStyleIdx="2" presStyleCnt="4" custScaleX="93799" custScaleY="8687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528B8F-C4AE-49E7-8A93-6DA6ACF099CC}" type="pres">
      <dgm:prSet presAssocID="{DB00F3F3-1C16-4E06-9FD5-8AF74442572D}" presName="quadrant4" presStyleLbl="node1" presStyleIdx="3" presStyleCnt="4" custScaleX="93799" custScaleY="86873" custLinFactNeighborX="-1083" custLinFactNeighborY="46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95B72-75D5-487D-A8B2-7DEE49DACA22}" type="pres">
      <dgm:prSet presAssocID="{DB00F3F3-1C16-4E06-9FD5-8AF74442572D}" presName="quadrantPlaceholder" presStyleCnt="0"/>
      <dgm:spPr/>
    </dgm:pt>
    <dgm:pt modelId="{BAE3647F-DCDE-4F0D-9D2F-688452045EC3}" type="pres">
      <dgm:prSet presAssocID="{DB00F3F3-1C16-4E06-9FD5-8AF74442572D}" presName="center1" presStyleLbl="fgShp" presStyleIdx="0" presStyleCnt="2"/>
      <dgm:spPr/>
    </dgm:pt>
    <dgm:pt modelId="{C078AE99-1F55-4675-B86F-700654DDE5E8}" type="pres">
      <dgm:prSet presAssocID="{DB00F3F3-1C16-4E06-9FD5-8AF74442572D}" presName="center2" presStyleLbl="fgShp" presStyleIdx="1" presStyleCnt="2"/>
      <dgm:spPr/>
    </dgm:pt>
  </dgm:ptLst>
  <dgm:cxnLst>
    <dgm:cxn modelId="{C6398F27-8F05-4868-A8A0-BA7C4DBF5885}" type="presOf" srcId="{6C5E6895-0754-4B23-826A-072D6EBC540C}" destId="{D68C1934-8380-45BD-82D4-F0A717A31F39}" srcOrd="1" destOrd="0" presId="urn:microsoft.com/office/officeart/2005/8/layout/cycle4#1"/>
    <dgm:cxn modelId="{AB1E70DC-7913-4703-947C-A356A7BF60B2}" type="presOf" srcId="{0CAC3F49-65B0-4FE5-9F6C-46F32AA39188}" destId="{21CB18C5-031B-444B-B657-10A7C35259F1}" srcOrd="1" destOrd="3" presId="urn:microsoft.com/office/officeart/2005/8/layout/cycle4#1"/>
    <dgm:cxn modelId="{4969F6DE-D14D-4D1A-93A2-62C705DB43E8}" type="presOf" srcId="{35A185D9-BB5D-4A02-B33C-28FC94D40CCA}" destId="{99111BDF-A40F-487E-AAFF-AA118B3C679C}" srcOrd="1" destOrd="2" presId="urn:microsoft.com/office/officeart/2005/8/layout/cycle4#1"/>
    <dgm:cxn modelId="{4D047CE7-D5AB-4C4B-9389-EF0FE34E0737}" srcId="{DB00F3F3-1C16-4E06-9FD5-8AF74442572D}" destId="{32A19C62-DC6F-4FB3-ADD8-E64EF6BCF769}" srcOrd="3" destOrd="0" parTransId="{3477A092-8524-4013-BAC2-F1C0355AD094}" sibTransId="{20DA6027-E99E-4CB8-A46B-80E43FB70E00}"/>
    <dgm:cxn modelId="{B45CBE03-686F-4671-A70A-22646F521E4B}" srcId="{C55C7543-0687-405C-99C2-2E1D1B7610D6}" destId="{9E8949F9-669E-4643-9675-59ADE0995776}" srcOrd="5" destOrd="0" parTransId="{06C749D9-E7BD-472D-83E3-6ED31D4CE41A}" sibTransId="{6016E3C6-7A51-430C-8982-F4562873AEB0}"/>
    <dgm:cxn modelId="{0E526027-73FC-4148-8F4F-6ED5069F8D90}" type="presOf" srcId="{AFAC8F72-9C45-48DA-947C-49C4165AD716}" destId="{D68C1934-8380-45BD-82D4-F0A717A31F39}" srcOrd="1" destOrd="2" presId="urn:microsoft.com/office/officeart/2005/8/layout/cycle4#1"/>
    <dgm:cxn modelId="{3C92085F-8F36-4742-9D1C-52312B819572}" type="presOf" srcId="{FF5D02E5-DC0A-4906-A92E-39AF13D5E07C}" destId="{372BC5F0-7ACD-4BB4-B546-91B7029C1845}" srcOrd="1" destOrd="0" presId="urn:microsoft.com/office/officeart/2005/8/layout/cycle4#1"/>
    <dgm:cxn modelId="{5F585F62-270C-4167-9731-0845F0B5C708}" type="presOf" srcId="{B384AEA2-0CCC-407D-809A-7A2F28CDB792}" destId="{21CB18C5-031B-444B-B657-10A7C35259F1}" srcOrd="1" destOrd="1" presId="urn:microsoft.com/office/officeart/2005/8/layout/cycle4#1"/>
    <dgm:cxn modelId="{6928C3FE-0EE1-4DCD-8C11-1690F18498E9}" type="presOf" srcId="{9B7F1DC8-31CB-46BA-B6D4-03D8F1433F7F}" destId="{D68C1934-8380-45BD-82D4-F0A717A31F39}" srcOrd="1" destOrd="1" presId="urn:microsoft.com/office/officeart/2005/8/layout/cycle4#1"/>
    <dgm:cxn modelId="{5ED99F2C-8C50-4908-AA30-411C533323E8}" srcId="{90570F11-633D-4964-B530-B836C6034CDA}" destId="{82F59EAA-C85A-4F86-BE69-0781713EA2DB}" srcOrd="1" destOrd="0" parTransId="{1E382C69-CD62-44F5-88E1-30EFCB628CBA}" sibTransId="{593BF9EA-615F-446C-89A2-4D8649D92C43}"/>
    <dgm:cxn modelId="{598723F3-340D-4111-B0F6-9319648F9189}" srcId="{DB00F3F3-1C16-4E06-9FD5-8AF74442572D}" destId="{C55C7543-0687-405C-99C2-2E1D1B7610D6}" srcOrd="1" destOrd="0" parTransId="{8A7765B2-0916-499D-9DE3-3E4F2D9CF11B}" sibTransId="{D4F97DB3-5D85-4499-84F6-2BCEDB777CB4}"/>
    <dgm:cxn modelId="{5C426761-0D36-4723-B877-0FE6FB04CEA2}" type="presOf" srcId="{3DE710F5-A5A2-47D7-948A-6417E80881DA}" destId="{21CB18C5-031B-444B-B657-10A7C35259F1}" srcOrd="1" destOrd="0" presId="urn:microsoft.com/office/officeart/2005/8/layout/cycle4#1"/>
    <dgm:cxn modelId="{95410131-7FFC-482E-B8D8-1E8D4181DA0D}" type="presOf" srcId="{EE4B5054-2EBE-4822-9F46-8CCCA454C75D}" destId="{FA87474B-F26A-495D-AE01-35F4224D4319}" srcOrd="0" destOrd="0" presId="urn:microsoft.com/office/officeart/2005/8/layout/cycle4#1"/>
    <dgm:cxn modelId="{40987BD6-22FD-4588-9CAE-791DCDE76A6C}" srcId="{DB00F3F3-1C16-4E06-9FD5-8AF74442572D}" destId="{90570F11-633D-4964-B530-B836C6034CDA}" srcOrd="0" destOrd="0" parTransId="{833EE543-5DCC-4DEC-97C8-F383247B3098}" sibTransId="{203B33F4-A1A8-4543-B465-C86C8B6E46DA}"/>
    <dgm:cxn modelId="{82F16B9C-9A52-47CA-951F-18CEE9320F91}" srcId="{90570F11-633D-4964-B530-B836C6034CDA}" destId="{FF5D02E5-DC0A-4906-A92E-39AF13D5E07C}" srcOrd="0" destOrd="0" parTransId="{13FFE4E2-1ED8-4272-B3B3-12A9192CAF14}" sibTransId="{3FEF6B08-8E4F-4A31-8421-DDE610CF2B81}"/>
    <dgm:cxn modelId="{6F0AB215-2D45-4DE9-90E0-5CF177752D39}" srcId="{90570F11-633D-4964-B530-B836C6034CDA}" destId="{FC9D9244-4DFA-4C1B-839E-EAF3DE880984}" srcOrd="2" destOrd="0" parTransId="{90D4E523-6116-48E8-82D6-9C4164F470F9}" sibTransId="{FD66BF94-0BD2-4867-A22B-44A7EFC30951}"/>
    <dgm:cxn modelId="{D3393E5F-FA7B-4C09-9F7C-3A2876CFEACF}" type="presOf" srcId="{92027FEB-1EAA-447E-8953-3E5782811806}" destId="{99111BDF-A40F-487E-AAFF-AA118B3C679C}" srcOrd="1" destOrd="1" presId="urn:microsoft.com/office/officeart/2005/8/layout/cycle4#1"/>
    <dgm:cxn modelId="{B1B87EFE-DD09-43E8-95F2-421B3F3A3813}" srcId="{32A19C62-DC6F-4FB3-ADD8-E64EF6BCF769}" destId="{78708F14-22D9-4636-89BF-5CA65B2F8C09}" srcOrd="3" destOrd="0" parTransId="{8F1E75E9-98DF-4E4A-B6C9-7DA960022725}" sibTransId="{28567603-CC33-4DDC-93BE-81EC4BB6561D}"/>
    <dgm:cxn modelId="{A72C4EA1-9BC4-4226-8C2B-B33D68705483}" srcId="{C55C7543-0687-405C-99C2-2E1D1B7610D6}" destId="{6EAD1959-A50A-4D3F-9998-EB80E6ED3115}" srcOrd="3" destOrd="0" parTransId="{FF1DB147-F622-4238-9206-5936443C7E85}" sibTransId="{3FDE3EFB-07AD-4B90-ADED-0A84A34BA464}"/>
    <dgm:cxn modelId="{DACA332D-0E22-485E-AC0C-C500D68E301A}" type="presOf" srcId="{EE4B5054-2EBE-4822-9F46-8CCCA454C75D}" destId="{99111BDF-A40F-487E-AAFF-AA118B3C679C}" srcOrd="1" destOrd="0" presId="urn:microsoft.com/office/officeart/2005/8/layout/cycle4#1"/>
    <dgm:cxn modelId="{1D73204C-961F-4EFA-8C25-BD98DB6D8A36}" srcId="{C55C7543-0687-405C-99C2-2E1D1B7610D6}" destId="{683BF091-985D-4FF0-889B-408A1672AB06}" srcOrd="6" destOrd="0" parTransId="{36B29DDC-EA7A-4CA6-8471-35C2F9AC3FF1}" sibTransId="{BADE1E47-9D32-4272-BA65-0721C375B75F}"/>
    <dgm:cxn modelId="{69C5821E-427D-40A1-964F-F637A5FC8B6B}" type="presOf" srcId="{B384AEA2-0CCC-407D-809A-7A2F28CDB792}" destId="{A5DEA647-3398-4317-93C5-E3ED3852B749}" srcOrd="0" destOrd="1" presId="urn:microsoft.com/office/officeart/2005/8/layout/cycle4#1"/>
    <dgm:cxn modelId="{E2E77BCF-87FF-49C9-BA93-80F7C9F99BD6}" type="presOf" srcId="{FC9D9244-4DFA-4C1B-839E-EAF3DE880984}" destId="{EEB7867E-E34F-4D5B-9EBE-453977E5E6A8}" srcOrd="0" destOrd="2" presId="urn:microsoft.com/office/officeart/2005/8/layout/cycle4#1"/>
    <dgm:cxn modelId="{64864CEE-D6CA-4CDF-ACD1-67755A1BCABF}" type="presOf" srcId="{683BF091-985D-4FF0-889B-408A1672AB06}" destId="{FA87474B-F26A-495D-AE01-35F4224D4319}" srcOrd="0" destOrd="6" presId="urn:microsoft.com/office/officeart/2005/8/layout/cycle4#1"/>
    <dgm:cxn modelId="{754AED95-26BC-429D-A129-3E3C17D03DFB}" type="presOf" srcId="{D5472DAE-A2E7-482B-8754-528D2C25E23D}" destId="{21CB18C5-031B-444B-B657-10A7C35259F1}" srcOrd="1" destOrd="2" presId="urn:microsoft.com/office/officeart/2005/8/layout/cycle4#1"/>
    <dgm:cxn modelId="{77846BE3-9BEE-4A20-B3A4-9A9CDA8CA45A}" type="presOf" srcId="{89207DE4-2E66-40AC-B9F0-980D699C0226}" destId="{372BC5F0-7ACD-4BB4-B546-91B7029C1845}" srcOrd="1" destOrd="3" presId="urn:microsoft.com/office/officeart/2005/8/layout/cycle4#1"/>
    <dgm:cxn modelId="{382AFD13-4CF6-4649-AE36-559C266829FB}" srcId="{32A19C62-DC6F-4FB3-ADD8-E64EF6BCF769}" destId="{9B7F1DC8-31CB-46BA-B6D4-03D8F1433F7F}" srcOrd="1" destOrd="0" parTransId="{80C7D3BB-AE0F-4C6C-9E1A-45B7726532FA}" sibTransId="{0C7362E9-CBEF-45F2-A337-1FB2601C2B6F}"/>
    <dgm:cxn modelId="{5CCE98E4-C02C-4154-AFD5-5DBD2B5671CB}" type="presOf" srcId="{0CAC3F49-65B0-4FE5-9F6C-46F32AA39188}" destId="{A5DEA647-3398-4317-93C5-E3ED3852B749}" srcOrd="0" destOrd="3" presId="urn:microsoft.com/office/officeart/2005/8/layout/cycle4#1"/>
    <dgm:cxn modelId="{1E5A81F6-272F-42ED-BAD1-41E39E31B9B0}" srcId="{C55C7543-0687-405C-99C2-2E1D1B7610D6}" destId="{35A185D9-BB5D-4A02-B33C-28FC94D40CCA}" srcOrd="2" destOrd="0" parTransId="{95545CD7-0F7E-4791-A3E7-F39BFACFDBE5}" sibTransId="{A61C4691-5C4B-4CB5-AC58-4DBD1B991571}"/>
    <dgm:cxn modelId="{33FA1561-FFBD-445E-9F47-B956742FE63F}" type="presOf" srcId="{C55C7543-0687-405C-99C2-2E1D1B7610D6}" destId="{28B3FE9D-4C42-4F96-A297-23DF377CF1DD}" srcOrd="0" destOrd="0" presId="urn:microsoft.com/office/officeart/2005/8/layout/cycle4#1"/>
    <dgm:cxn modelId="{D20F152E-5754-4A4D-BB23-521D6D01F128}" type="presOf" srcId="{3DE710F5-A5A2-47D7-948A-6417E80881DA}" destId="{A5DEA647-3398-4317-93C5-E3ED3852B749}" srcOrd="0" destOrd="0" presId="urn:microsoft.com/office/officeart/2005/8/layout/cycle4#1"/>
    <dgm:cxn modelId="{71AC933B-068B-472D-8A30-8F77679E03A0}" srcId="{021DCE0E-BDE6-4219-804B-71EB23A399DA}" destId="{B384AEA2-0CCC-407D-809A-7A2F28CDB792}" srcOrd="1" destOrd="0" parTransId="{125DD9BE-D8A4-41ED-A9F3-831C133ACF8A}" sibTransId="{2B0C8FC2-ED6D-4081-A529-0A809879EE9E}"/>
    <dgm:cxn modelId="{A4EA437E-37AD-4EF5-B997-BA12C1097C5A}" type="presOf" srcId="{35A185D9-BB5D-4A02-B33C-28FC94D40CCA}" destId="{FA87474B-F26A-495D-AE01-35F4224D4319}" srcOrd="0" destOrd="2" presId="urn:microsoft.com/office/officeart/2005/8/layout/cycle4#1"/>
    <dgm:cxn modelId="{CF910905-9D55-48A5-A142-0B4C684AE161}" type="presOf" srcId="{9A208AC9-A555-4229-86BF-71D1D1F7B95F}" destId="{FA87474B-F26A-495D-AE01-35F4224D4319}" srcOrd="0" destOrd="4" presId="urn:microsoft.com/office/officeart/2005/8/layout/cycle4#1"/>
    <dgm:cxn modelId="{251A534B-2522-424C-8C2A-595DDD6D3472}" type="presOf" srcId="{AFAC8F72-9C45-48DA-947C-49C4165AD716}" destId="{36F3DA8D-696B-4E5D-969B-457B3B0D61A5}" srcOrd="0" destOrd="2" presId="urn:microsoft.com/office/officeart/2005/8/layout/cycle4#1"/>
    <dgm:cxn modelId="{BCF6F6B0-1552-4429-9C94-27B3A5BCAFBE}" srcId="{DB00F3F3-1C16-4E06-9FD5-8AF74442572D}" destId="{021DCE0E-BDE6-4219-804B-71EB23A399DA}" srcOrd="2" destOrd="0" parTransId="{FE3CD2C9-A9D2-4BA8-A9F8-3B39BF01BC36}" sibTransId="{FD41C8B4-8B24-4220-A97E-3A768490BCCE}"/>
    <dgm:cxn modelId="{E404013C-F79C-4910-9229-EE2C14C6EAEE}" srcId="{C55C7543-0687-405C-99C2-2E1D1B7610D6}" destId="{92027FEB-1EAA-447E-8953-3E5782811806}" srcOrd="1" destOrd="0" parTransId="{30C46D99-A033-42D1-8AE7-C5140C6E323B}" sibTransId="{8372F8E0-77D9-4D9E-AD99-3333359FB1F1}"/>
    <dgm:cxn modelId="{9435B296-6006-4740-8385-E57B9044A2DA}" type="presOf" srcId="{9E8949F9-669E-4643-9675-59ADE0995776}" destId="{99111BDF-A40F-487E-AAFF-AA118B3C679C}" srcOrd="1" destOrd="5" presId="urn:microsoft.com/office/officeart/2005/8/layout/cycle4#1"/>
    <dgm:cxn modelId="{9C9EFA34-1657-4F29-8BC9-11892DB24234}" srcId="{021DCE0E-BDE6-4219-804B-71EB23A399DA}" destId="{3DE710F5-A5A2-47D7-948A-6417E80881DA}" srcOrd="0" destOrd="0" parTransId="{DB90A0D2-814D-4F04-854D-C8B67DEC8264}" sibTransId="{1BA60880-88C3-4C14-8528-F49F21AF41E3}"/>
    <dgm:cxn modelId="{4AFE3A55-0E9B-4C16-9D91-603F1B7BC385}" type="presOf" srcId="{78708F14-22D9-4636-89BF-5CA65B2F8C09}" destId="{D68C1934-8380-45BD-82D4-F0A717A31F39}" srcOrd="1" destOrd="3" presId="urn:microsoft.com/office/officeart/2005/8/layout/cycle4#1"/>
    <dgm:cxn modelId="{479F2AA5-F0BA-48B5-A7A6-D1CCC08DFDA0}" type="presOf" srcId="{6EAD1959-A50A-4D3F-9998-EB80E6ED3115}" destId="{FA87474B-F26A-495D-AE01-35F4224D4319}" srcOrd="0" destOrd="3" presId="urn:microsoft.com/office/officeart/2005/8/layout/cycle4#1"/>
    <dgm:cxn modelId="{41D93919-73C9-4D3A-A41A-09CD1890F16D}" type="presOf" srcId="{6EAD1959-A50A-4D3F-9998-EB80E6ED3115}" destId="{99111BDF-A40F-487E-AAFF-AA118B3C679C}" srcOrd="1" destOrd="3" presId="urn:microsoft.com/office/officeart/2005/8/layout/cycle4#1"/>
    <dgm:cxn modelId="{2058B2A8-E2C4-482B-AAF6-6124E81EA752}" type="presOf" srcId="{683BF091-985D-4FF0-889B-408A1672AB06}" destId="{99111BDF-A40F-487E-AAFF-AA118B3C679C}" srcOrd="1" destOrd="6" presId="urn:microsoft.com/office/officeart/2005/8/layout/cycle4#1"/>
    <dgm:cxn modelId="{946A67FC-71F2-4DAD-88D3-B89D9FC373AE}" type="presOf" srcId="{021DCE0E-BDE6-4219-804B-71EB23A399DA}" destId="{1B8D9EDC-6C15-4337-B1EC-A32E0AC65245}" srcOrd="0" destOrd="0" presId="urn:microsoft.com/office/officeart/2005/8/layout/cycle4#1"/>
    <dgm:cxn modelId="{6B2D18B0-61BE-440F-8065-2026790D8CA9}" srcId="{32A19C62-DC6F-4FB3-ADD8-E64EF6BCF769}" destId="{6C5E6895-0754-4B23-826A-072D6EBC540C}" srcOrd="0" destOrd="0" parTransId="{2A838040-8658-457B-8A9D-089D82C5338B}" sibTransId="{CC0EF556-FDD4-4619-8AFF-A83292391B3E}"/>
    <dgm:cxn modelId="{918CC75D-043A-4663-9554-3F8ADAA7778A}" type="presOf" srcId="{78708F14-22D9-4636-89BF-5CA65B2F8C09}" destId="{36F3DA8D-696B-4E5D-969B-457B3B0D61A5}" srcOrd="0" destOrd="3" presId="urn:microsoft.com/office/officeart/2005/8/layout/cycle4#1"/>
    <dgm:cxn modelId="{09C433BD-F8BE-4308-B41E-82D81CAB2DE9}" type="presOf" srcId="{D5472DAE-A2E7-482B-8754-528D2C25E23D}" destId="{A5DEA647-3398-4317-93C5-E3ED3852B749}" srcOrd="0" destOrd="2" presId="urn:microsoft.com/office/officeart/2005/8/layout/cycle4#1"/>
    <dgm:cxn modelId="{49CC70C3-8261-476F-815E-3C870113C869}" type="presOf" srcId="{82F59EAA-C85A-4F86-BE69-0781713EA2DB}" destId="{372BC5F0-7ACD-4BB4-B546-91B7029C1845}" srcOrd="1" destOrd="1" presId="urn:microsoft.com/office/officeart/2005/8/layout/cycle4#1"/>
    <dgm:cxn modelId="{654FF9C0-3745-43CC-B166-FD66BF505716}" type="presOf" srcId="{FF5D02E5-DC0A-4906-A92E-39AF13D5E07C}" destId="{EEB7867E-E34F-4D5B-9EBE-453977E5E6A8}" srcOrd="0" destOrd="0" presId="urn:microsoft.com/office/officeart/2005/8/layout/cycle4#1"/>
    <dgm:cxn modelId="{1ADE1BE9-4261-4565-8682-3381B4545BE6}" srcId="{C55C7543-0687-405C-99C2-2E1D1B7610D6}" destId="{EE4B5054-2EBE-4822-9F46-8CCCA454C75D}" srcOrd="0" destOrd="0" parTransId="{BF35EFD8-54E8-4EC5-A6F2-9A4809C8F174}" sibTransId="{D47E5A86-1312-4E4B-9F0E-93FCC0921B92}"/>
    <dgm:cxn modelId="{CE6AD2AC-38F1-4313-8DDE-03263DB9F21A}" type="presOf" srcId="{90570F11-633D-4964-B530-B836C6034CDA}" destId="{D1734E60-4356-470D-8474-EC60AD99AAF4}" srcOrd="0" destOrd="0" presId="urn:microsoft.com/office/officeart/2005/8/layout/cycle4#1"/>
    <dgm:cxn modelId="{287E93C0-FF47-4D1A-92F6-C44FB90AB934}" type="presOf" srcId="{FC9D9244-4DFA-4C1B-839E-EAF3DE880984}" destId="{372BC5F0-7ACD-4BB4-B546-91B7029C1845}" srcOrd="1" destOrd="2" presId="urn:microsoft.com/office/officeart/2005/8/layout/cycle4#1"/>
    <dgm:cxn modelId="{255FE9B3-AFDE-42B5-B19E-05603A94EB48}" srcId="{90570F11-633D-4964-B530-B836C6034CDA}" destId="{89207DE4-2E66-40AC-B9F0-980D699C0226}" srcOrd="3" destOrd="0" parTransId="{D387FA45-4D93-40B2-85CF-A354FB723EB4}" sibTransId="{326C254C-42A8-4E6C-BC9D-CBA921290F34}"/>
    <dgm:cxn modelId="{26159597-057C-4BF7-9B00-279F348CC2FC}" type="presOf" srcId="{82F59EAA-C85A-4F86-BE69-0781713EA2DB}" destId="{EEB7867E-E34F-4D5B-9EBE-453977E5E6A8}" srcOrd="0" destOrd="1" presId="urn:microsoft.com/office/officeart/2005/8/layout/cycle4#1"/>
    <dgm:cxn modelId="{A0D7B43D-C2E4-4E9B-8EFE-15295CF14AB9}" type="presOf" srcId="{32A19C62-DC6F-4FB3-ADD8-E64EF6BCF769}" destId="{8B528B8F-C4AE-49E7-8A93-6DA6ACF099CC}" srcOrd="0" destOrd="0" presId="urn:microsoft.com/office/officeart/2005/8/layout/cycle4#1"/>
    <dgm:cxn modelId="{A8B834D9-689C-4F45-B64E-87DAE6497FAF}" srcId="{C55C7543-0687-405C-99C2-2E1D1B7610D6}" destId="{9A208AC9-A555-4229-86BF-71D1D1F7B95F}" srcOrd="4" destOrd="0" parTransId="{CB47BA41-EBC2-488C-A0E3-D692D243DCE8}" sibTransId="{E5AC0A34-0A18-4E87-92AD-238AC64F2852}"/>
    <dgm:cxn modelId="{091E5EAC-48A7-4FF9-B7D7-E52562569FAC}" type="presOf" srcId="{DB00F3F3-1C16-4E06-9FD5-8AF74442572D}" destId="{A5D59A9D-C24C-4D6D-9F12-7D00BF973E33}" srcOrd="0" destOrd="0" presId="urn:microsoft.com/office/officeart/2005/8/layout/cycle4#1"/>
    <dgm:cxn modelId="{5299EA1B-FA0F-4B88-9FCC-7464746AE980}" type="presOf" srcId="{9B7F1DC8-31CB-46BA-B6D4-03D8F1433F7F}" destId="{36F3DA8D-696B-4E5D-969B-457B3B0D61A5}" srcOrd="0" destOrd="1" presId="urn:microsoft.com/office/officeart/2005/8/layout/cycle4#1"/>
    <dgm:cxn modelId="{6FC5A731-FC71-42A4-9DCC-692C1C7915E3}" type="presOf" srcId="{9A208AC9-A555-4229-86BF-71D1D1F7B95F}" destId="{99111BDF-A40F-487E-AAFF-AA118B3C679C}" srcOrd="1" destOrd="4" presId="urn:microsoft.com/office/officeart/2005/8/layout/cycle4#1"/>
    <dgm:cxn modelId="{C4D7EC02-B768-44A7-B622-5922434C63CF}" type="presOf" srcId="{89207DE4-2E66-40AC-B9F0-980D699C0226}" destId="{EEB7867E-E34F-4D5B-9EBE-453977E5E6A8}" srcOrd="0" destOrd="3" presId="urn:microsoft.com/office/officeart/2005/8/layout/cycle4#1"/>
    <dgm:cxn modelId="{F40DB1AB-19DF-410B-B0BE-A5D419A45C74}" srcId="{021DCE0E-BDE6-4219-804B-71EB23A399DA}" destId="{D5472DAE-A2E7-482B-8754-528D2C25E23D}" srcOrd="2" destOrd="0" parTransId="{3801D8AE-66E4-449F-8AAC-C01B3F7225A0}" sibTransId="{8F3548C7-2BCE-4635-966B-DB95000049B0}"/>
    <dgm:cxn modelId="{839B67FA-C159-4459-9A7B-6F23940850B1}" type="presOf" srcId="{6C5E6895-0754-4B23-826A-072D6EBC540C}" destId="{36F3DA8D-696B-4E5D-969B-457B3B0D61A5}" srcOrd="0" destOrd="0" presId="urn:microsoft.com/office/officeart/2005/8/layout/cycle4#1"/>
    <dgm:cxn modelId="{D9AD2868-8E60-436A-A985-DDBBD8FD98E8}" srcId="{32A19C62-DC6F-4FB3-ADD8-E64EF6BCF769}" destId="{AFAC8F72-9C45-48DA-947C-49C4165AD716}" srcOrd="2" destOrd="0" parTransId="{A8303FB0-AB09-4092-A389-EB813BCA9160}" sibTransId="{A4C231BB-45E5-4A30-B9F8-AD946BA74EF6}"/>
    <dgm:cxn modelId="{17CC88AC-7F7A-45AE-97E7-877158012BCA}" type="presOf" srcId="{9E8949F9-669E-4643-9675-59ADE0995776}" destId="{FA87474B-F26A-495D-AE01-35F4224D4319}" srcOrd="0" destOrd="5" presId="urn:microsoft.com/office/officeart/2005/8/layout/cycle4#1"/>
    <dgm:cxn modelId="{BD9E0F22-9CF5-4F7B-AE76-8BDA119533EB}" srcId="{021DCE0E-BDE6-4219-804B-71EB23A399DA}" destId="{0CAC3F49-65B0-4FE5-9F6C-46F32AA39188}" srcOrd="3" destOrd="0" parTransId="{25FDC44B-7170-47B2-948A-E3C2177C4C85}" sibTransId="{D88EC51C-8921-490B-8B75-0A47EFF20276}"/>
    <dgm:cxn modelId="{E28CD52C-58A4-4CB5-A9CE-EE390BA184B0}" type="presOf" srcId="{92027FEB-1EAA-447E-8953-3E5782811806}" destId="{FA87474B-F26A-495D-AE01-35F4224D4319}" srcOrd="0" destOrd="1" presId="urn:microsoft.com/office/officeart/2005/8/layout/cycle4#1"/>
    <dgm:cxn modelId="{EEDFBB2A-85A1-43F2-8AA1-05C39C7F102E}" type="presParOf" srcId="{A5D59A9D-C24C-4D6D-9F12-7D00BF973E33}" destId="{A5052EA0-A8D1-45B6-9385-0CF6499B6B00}" srcOrd="0" destOrd="0" presId="urn:microsoft.com/office/officeart/2005/8/layout/cycle4#1"/>
    <dgm:cxn modelId="{BE006B4A-ED32-4E4E-85A7-7A5149B04C44}" type="presParOf" srcId="{A5052EA0-A8D1-45B6-9385-0CF6499B6B00}" destId="{39F1751C-842A-4BBC-855D-6B778DD804A0}" srcOrd="0" destOrd="0" presId="urn:microsoft.com/office/officeart/2005/8/layout/cycle4#1"/>
    <dgm:cxn modelId="{85F0445A-804E-4328-A447-D00CE632B3F8}" type="presParOf" srcId="{39F1751C-842A-4BBC-855D-6B778DD804A0}" destId="{EEB7867E-E34F-4D5B-9EBE-453977E5E6A8}" srcOrd="0" destOrd="0" presId="urn:microsoft.com/office/officeart/2005/8/layout/cycle4#1"/>
    <dgm:cxn modelId="{517F3F89-93B9-408A-BF5B-7E769DA1E122}" type="presParOf" srcId="{39F1751C-842A-4BBC-855D-6B778DD804A0}" destId="{372BC5F0-7ACD-4BB4-B546-91B7029C1845}" srcOrd="1" destOrd="0" presId="urn:microsoft.com/office/officeart/2005/8/layout/cycle4#1"/>
    <dgm:cxn modelId="{665933BA-E4F9-41B6-BE9F-5E167C9AD16C}" type="presParOf" srcId="{A5052EA0-A8D1-45B6-9385-0CF6499B6B00}" destId="{0D091472-590F-4D9C-9938-F7689F92A981}" srcOrd="1" destOrd="0" presId="urn:microsoft.com/office/officeart/2005/8/layout/cycle4#1"/>
    <dgm:cxn modelId="{D6952029-82B3-4E47-9E90-58724DB953A7}" type="presParOf" srcId="{0D091472-590F-4D9C-9938-F7689F92A981}" destId="{FA87474B-F26A-495D-AE01-35F4224D4319}" srcOrd="0" destOrd="0" presId="urn:microsoft.com/office/officeart/2005/8/layout/cycle4#1"/>
    <dgm:cxn modelId="{F5B8ED57-D7AD-460A-A2A8-03BFC1D36A0A}" type="presParOf" srcId="{0D091472-590F-4D9C-9938-F7689F92A981}" destId="{99111BDF-A40F-487E-AAFF-AA118B3C679C}" srcOrd="1" destOrd="0" presId="urn:microsoft.com/office/officeart/2005/8/layout/cycle4#1"/>
    <dgm:cxn modelId="{E531D42C-C047-43D2-ABCF-72B340451F9D}" type="presParOf" srcId="{A5052EA0-A8D1-45B6-9385-0CF6499B6B00}" destId="{BF8F8C6D-0431-43F9-A4F7-72088D6AA3F0}" srcOrd="2" destOrd="0" presId="urn:microsoft.com/office/officeart/2005/8/layout/cycle4#1"/>
    <dgm:cxn modelId="{5B8D94C2-DB0D-4DEF-902C-3530E01F7F44}" type="presParOf" srcId="{BF8F8C6D-0431-43F9-A4F7-72088D6AA3F0}" destId="{A5DEA647-3398-4317-93C5-E3ED3852B749}" srcOrd="0" destOrd="0" presId="urn:microsoft.com/office/officeart/2005/8/layout/cycle4#1"/>
    <dgm:cxn modelId="{75550D41-2EE5-48C2-A2CE-95A0CD42B095}" type="presParOf" srcId="{BF8F8C6D-0431-43F9-A4F7-72088D6AA3F0}" destId="{21CB18C5-031B-444B-B657-10A7C35259F1}" srcOrd="1" destOrd="0" presId="urn:microsoft.com/office/officeart/2005/8/layout/cycle4#1"/>
    <dgm:cxn modelId="{939EFAD1-A5A2-4431-B5EF-6D4C10A322E3}" type="presParOf" srcId="{A5052EA0-A8D1-45B6-9385-0CF6499B6B00}" destId="{CAC3A1C8-3F75-4ABA-89CB-B727F7C89BCB}" srcOrd="3" destOrd="0" presId="urn:microsoft.com/office/officeart/2005/8/layout/cycle4#1"/>
    <dgm:cxn modelId="{7018BCBD-00E0-4110-97B6-7F9A8AF4D663}" type="presParOf" srcId="{CAC3A1C8-3F75-4ABA-89CB-B727F7C89BCB}" destId="{36F3DA8D-696B-4E5D-969B-457B3B0D61A5}" srcOrd="0" destOrd="0" presId="urn:microsoft.com/office/officeart/2005/8/layout/cycle4#1"/>
    <dgm:cxn modelId="{3A10C94C-6F66-48DE-96A4-CDFF2FF94D1F}" type="presParOf" srcId="{CAC3A1C8-3F75-4ABA-89CB-B727F7C89BCB}" destId="{D68C1934-8380-45BD-82D4-F0A717A31F39}" srcOrd="1" destOrd="0" presId="urn:microsoft.com/office/officeart/2005/8/layout/cycle4#1"/>
    <dgm:cxn modelId="{3A01FDCA-6846-41BE-BA2F-291A67F65C9F}" type="presParOf" srcId="{A5052EA0-A8D1-45B6-9385-0CF6499B6B00}" destId="{33EB838E-4196-4BDC-A046-E72E9ED8EF8C}" srcOrd="4" destOrd="0" presId="urn:microsoft.com/office/officeart/2005/8/layout/cycle4#1"/>
    <dgm:cxn modelId="{812585B3-DBDB-494A-97F7-894A0B0DDBBA}" type="presParOf" srcId="{A5D59A9D-C24C-4D6D-9F12-7D00BF973E33}" destId="{2EC7E749-430D-4BCB-94CF-80A39974AA61}" srcOrd="1" destOrd="0" presId="urn:microsoft.com/office/officeart/2005/8/layout/cycle4#1"/>
    <dgm:cxn modelId="{23DFCAF2-62C7-45E3-9E08-F28E5BD5485E}" type="presParOf" srcId="{2EC7E749-430D-4BCB-94CF-80A39974AA61}" destId="{D1734E60-4356-470D-8474-EC60AD99AAF4}" srcOrd="0" destOrd="0" presId="urn:microsoft.com/office/officeart/2005/8/layout/cycle4#1"/>
    <dgm:cxn modelId="{1F69B783-ED6D-48FF-ABFA-C47D70A2A401}" type="presParOf" srcId="{2EC7E749-430D-4BCB-94CF-80A39974AA61}" destId="{28B3FE9D-4C42-4F96-A297-23DF377CF1DD}" srcOrd="1" destOrd="0" presId="urn:microsoft.com/office/officeart/2005/8/layout/cycle4#1"/>
    <dgm:cxn modelId="{3240EFDF-D02C-412C-8E6F-5545E9AE2EE9}" type="presParOf" srcId="{2EC7E749-430D-4BCB-94CF-80A39974AA61}" destId="{1B8D9EDC-6C15-4337-B1EC-A32E0AC65245}" srcOrd="2" destOrd="0" presId="urn:microsoft.com/office/officeart/2005/8/layout/cycle4#1"/>
    <dgm:cxn modelId="{9706B109-6ED5-4EEC-AC91-70637F4504D7}" type="presParOf" srcId="{2EC7E749-430D-4BCB-94CF-80A39974AA61}" destId="{8B528B8F-C4AE-49E7-8A93-6DA6ACF099CC}" srcOrd="3" destOrd="0" presId="urn:microsoft.com/office/officeart/2005/8/layout/cycle4#1"/>
    <dgm:cxn modelId="{DCD0C0AF-DF08-471A-99CB-4C55B4225B7C}" type="presParOf" srcId="{2EC7E749-430D-4BCB-94CF-80A39974AA61}" destId="{2AF95B72-75D5-487D-A8B2-7DEE49DACA22}" srcOrd="4" destOrd="0" presId="urn:microsoft.com/office/officeart/2005/8/layout/cycle4#1"/>
    <dgm:cxn modelId="{0AC485C7-D064-41CD-A763-E886AF6FACA6}" type="presParOf" srcId="{A5D59A9D-C24C-4D6D-9F12-7D00BF973E33}" destId="{BAE3647F-DCDE-4F0D-9D2F-688452045EC3}" srcOrd="2" destOrd="0" presId="urn:microsoft.com/office/officeart/2005/8/layout/cycle4#1"/>
    <dgm:cxn modelId="{924851D9-28F8-456F-8A1A-A9AD2A01C2D1}" type="presParOf" srcId="{A5D59A9D-C24C-4D6D-9F12-7D00BF973E33}" destId="{C078AE99-1F55-4675-B86F-700654DDE5E8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EA647-3398-4317-93C5-E3ED3852B749}">
      <dsp:nvSpPr>
        <dsp:cNvPr id="0" name=""/>
        <dsp:cNvSpPr/>
      </dsp:nvSpPr>
      <dsp:spPr>
        <a:xfrm>
          <a:off x="5145999" y="3456380"/>
          <a:ext cx="3478018" cy="1627252"/>
        </a:xfrm>
        <a:prstGeom prst="roundRect">
          <a:avLst>
            <a:gd name="adj" fmla="val 10000"/>
          </a:avLst>
        </a:prstGeom>
        <a:solidFill>
          <a:srgbClr val="FFFFCC">
            <a:alpha val="90000"/>
          </a:srgbClr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 Narrow" pitchFamily="34" charset="0"/>
            </a:rPr>
            <a:t>Лаборатория </a:t>
          </a:r>
          <a:r>
            <a:rPr lang="ru-RU" sz="1600" kern="1200" dirty="0" err="1" smtClean="0">
              <a:latin typeface="Arial Narrow" pitchFamily="34" charset="0"/>
            </a:rPr>
            <a:t>прототипирования</a:t>
          </a:r>
          <a:endParaRPr lang="ru-RU" sz="16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Проектные работы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Учебные исследовательские работы 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Arial Narrow" pitchFamily="34" charset="0"/>
          </a:endParaRPr>
        </a:p>
      </dsp:txBody>
      <dsp:txXfrm>
        <a:off x="6225149" y="3898938"/>
        <a:ext cx="2363122" cy="1148949"/>
      </dsp:txXfrm>
    </dsp:sp>
    <dsp:sp modelId="{36F3DA8D-696B-4E5D-969B-457B3B0D61A5}">
      <dsp:nvSpPr>
        <dsp:cNvPr id="0" name=""/>
        <dsp:cNvSpPr/>
      </dsp:nvSpPr>
      <dsp:spPr>
        <a:xfrm>
          <a:off x="122075" y="3456388"/>
          <a:ext cx="3402387" cy="1639069"/>
        </a:xfrm>
        <a:prstGeom prst="roundRect">
          <a:avLst>
            <a:gd name="adj" fmla="val 10000"/>
          </a:avLst>
        </a:prstGeom>
        <a:solidFill>
          <a:srgbClr val="FFCCCC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Журналистика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 Narrow" pitchFamily="34" charset="0"/>
            </a:rPr>
            <a:t>Радио лицея</a:t>
          </a:r>
          <a:endParaRPr lang="ru-RU" sz="1300" kern="1200" dirty="0">
            <a:latin typeface="Arial Narrow" pitchFamily="34" charset="0"/>
          </a:endParaRPr>
        </a:p>
        <a:p>
          <a:pPr marL="114300" lvl="1" indent="-114300" algn="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Arial Narrow" pitchFamily="34" charset="0"/>
            </a:rPr>
            <a:t>Посещение театров и музеев, экскурсионные программы</a:t>
          </a:r>
          <a:endParaRPr lang="ru-RU" sz="1400" kern="1200" dirty="0">
            <a:latin typeface="Arial Narrow" pitchFamily="34" charset="0"/>
          </a:endParaRPr>
        </a:p>
        <a:p>
          <a:pPr marL="114300" lvl="1" indent="-114300" algn="r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 Narrow" pitchFamily="34" charset="0"/>
            </a:rPr>
            <a:t>Игра на музыкальных инструмента</a:t>
          </a:r>
          <a:r>
            <a:rPr lang="ru-RU" sz="1400" kern="1200" dirty="0" smtClean="0">
              <a:latin typeface="Arial Narrow" pitchFamily="34" charset="0"/>
            </a:rPr>
            <a:t>х</a:t>
          </a:r>
          <a:endParaRPr lang="ru-RU" sz="1400" kern="1200" dirty="0">
            <a:latin typeface="Arial Narrow" pitchFamily="34" charset="0"/>
          </a:endParaRPr>
        </a:p>
      </dsp:txBody>
      <dsp:txXfrm>
        <a:off x="158080" y="3902161"/>
        <a:ext cx="2309660" cy="1157292"/>
      </dsp:txXfrm>
    </dsp:sp>
    <dsp:sp modelId="{FA87474B-F26A-495D-AE01-35F4224D4319}">
      <dsp:nvSpPr>
        <dsp:cNvPr id="0" name=""/>
        <dsp:cNvSpPr/>
      </dsp:nvSpPr>
      <dsp:spPr>
        <a:xfrm>
          <a:off x="5428622" y="-35403"/>
          <a:ext cx="3162108" cy="1932824"/>
        </a:xfrm>
        <a:prstGeom prst="roundRect">
          <a:avLst>
            <a:gd name="adj" fmla="val 10000"/>
          </a:avLst>
        </a:prstGeom>
        <a:solidFill>
          <a:srgbClr val="CCFF99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kern="1200" dirty="0">
            <a:latin typeface="Arial Narrow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СПЕЦКУРСЫ  МГТУ</a:t>
          </a:r>
          <a:r>
            <a:rPr lang="ru-RU" sz="12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: </a:t>
          </a:r>
          <a:endParaRPr lang="ru-RU" sz="1200" b="1" u="sng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Narrow" pitchFamily="34" charset="0"/>
            </a:rPr>
            <a:t>Космическая техника и технологии </a:t>
          </a:r>
          <a:endParaRPr lang="ru-RU" sz="120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Arial Narrow" pitchFamily="34" charset="0"/>
            </a:rPr>
            <a:t>Специальная робототехника</a:t>
          </a:r>
          <a:endParaRPr lang="ru-RU" sz="1200" kern="1200" dirty="0">
            <a:latin typeface="Arial Narrow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err="1" smtClean="0">
              <a:latin typeface="Arial Narrow" pitchFamily="34" charset="0"/>
            </a:rPr>
            <a:t>Наноинженерия</a:t>
          </a:r>
          <a:r>
            <a:rPr lang="ru-RU" sz="1200" kern="1200" dirty="0" smtClean="0">
              <a:latin typeface="Arial Narrow" pitchFamily="34" charset="0"/>
            </a:rPr>
            <a:t>      … и </a:t>
          </a:r>
          <a:r>
            <a:rPr lang="ru-RU" sz="1200" kern="1200" dirty="0" err="1" smtClean="0">
              <a:latin typeface="Arial Narrow" pitchFamily="34" charset="0"/>
            </a:rPr>
            <a:t>др</a:t>
          </a:r>
          <a:r>
            <a:rPr lang="ru-RU" sz="1200" kern="1200" dirty="0" smtClean="0"/>
            <a:t>…</a:t>
          </a:r>
          <a:endParaRPr lang="ru-RU" sz="1200" kern="1200" dirty="0"/>
        </a:p>
      </dsp:txBody>
      <dsp:txXfrm>
        <a:off x="6419713" y="7055"/>
        <a:ext cx="2128559" cy="1364702"/>
      </dsp:txXfrm>
    </dsp:sp>
    <dsp:sp modelId="{EEB7867E-E34F-4D5B-9EBE-453977E5E6A8}">
      <dsp:nvSpPr>
        <dsp:cNvPr id="0" name=""/>
        <dsp:cNvSpPr/>
      </dsp:nvSpPr>
      <dsp:spPr>
        <a:xfrm>
          <a:off x="0" y="-37157"/>
          <a:ext cx="3511468" cy="1936331"/>
        </a:xfrm>
        <a:prstGeom prst="roundRect">
          <a:avLst>
            <a:gd name="adj" fmla="val 10000"/>
          </a:avLst>
        </a:prstGeom>
        <a:solidFill>
          <a:srgbClr val="FFFF99"/>
        </a:solidFill>
        <a:ln>
          <a:solidFill>
            <a:schemeClr val="tx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0" lvl="1" indent="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/>
            <a:t> </a:t>
          </a:r>
          <a:r>
            <a:rPr lang="ru-RU" sz="1400" b="1" kern="1200" dirty="0" smtClean="0">
              <a:latin typeface="Arial Narrow" pitchFamily="34" charset="0"/>
            </a:rPr>
            <a:t>Спецкурсы</a:t>
          </a:r>
          <a:r>
            <a:rPr lang="ru-RU" sz="1300" kern="1200" dirty="0" smtClean="0">
              <a:latin typeface="Arial Narrow" pitchFamily="34" charset="0"/>
            </a:rPr>
            <a:t>, посвященные отдельным разделам математики, физики</a:t>
          </a:r>
          <a:endParaRPr lang="ru-RU" sz="1300" kern="1200" dirty="0">
            <a:latin typeface="Arial Narrow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4">
                  <a:lumMod val="95000"/>
                  <a:lumOff val="5000"/>
                </a:schemeClr>
              </a:solidFill>
              <a:latin typeface="Arial Narrow" pitchFamily="34" charset="0"/>
            </a:rPr>
            <a:t>Решение олимпиадных задач</a:t>
          </a:r>
          <a:endParaRPr lang="ru-RU" sz="1400" b="1" kern="1200" dirty="0">
            <a:solidFill>
              <a:schemeClr val="accent4">
                <a:lumMod val="95000"/>
                <a:lumOff val="5000"/>
              </a:schemeClr>
            </a:solidFill>
            <a:latin typeface="Arial Narrow" pitchFamily="34" charset="0"/>
          </a:endParaRPr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latin typeface="Arial Narrow" pitchFamily="34" charset="0"/>
            </a:rPr>
            <a:t>Индивидуальные и групповые </a:t>
          </a:r>
          <a:r>
            <a:rPr lang="ru-RU" sz="1300" b="1" kern="1200" dirty="0" smtClean="0">
              <a:latin typeface="Arial Narrow" pitchFamily="34" charset="0"/>
            </a:rPr>
            <a:t>консультации</a:t>
          </a:r>
          <a:r>
            <a:rPr lang="ru-RU" sz="1300" kern="1200" dirty="0" smtClean="0">
              <a:latin typeface="Arial Narrow" pitchFamily="34" charset="0"/>
            </a:rPr>
            <a:t> (очные, дистанционные)</a:t>
          </a:r>
          <a:endParaRPr lang="ru-RU" sz="1300" kern="1200" dirty="0">
            <a:latin typeface="Arial Narrow" pitchFamily="34" charset="0"/>
          </a:endParaRPr>
        </a:p>
        <a:p>
          <a:pPr marL="0" lvl="1" indent="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 Narrow" pitchFamily="34" charset="0"/>
            </a:rPr>
            <a:t>Самостоятельные занятия </a:t>
          </a:r>
          <a:r>
            <a:rPr lang="ru-RU" sz="1300" kern="1200" dirty="0" smtClean="0">
              <a:latin typeface="Arial Narrow" pitchFamily="34" charset="0"/>
            </a:rPr>
            <a:t>в лабораториях лицея</a:t>
          </a:r>
          <a:endParaRPr lang="ru-RU" sz="1300" kern="1200" dirty="0">
            <a:latin typeface="Arial Narrow" pitchFamily="34" charset="0"/>
          </a:endParaRPr>
        </a:p>
      </dsp:txBody>
      <dsp:txXfrm>
        <a:off x="42535" y="5378"/>
        <a:ext cx="2372958" cy="1367178"/>
      </dsp:txXfrm>
    </dsp:sp>
    <dsp:sp modelId="{D1734E60-4356-470D-8474-EC60AD99AAF4}">
      <dsp:nvSpPr>
        <dsp:cNvPr id="0" name=""/>
        <dsp:cNvSpPr/>
      </dsp:nvSpPr>
      <dsp:spPr>
        <a:xfrm>
          <a:off x="2196254" y="456788"/>
          <a:ext cx="2080336" cy="1926727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Расширение профиля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>
        <a:off x="2805570" y="1021113"/>
        <a:ext cx="1471020" cy="1362402"/>
      </dsp:txXfrm>
    </dsp:sp>
    <dsp:sp modelId="{28B3FE9D-4C42-4F96-A297-23DF377CF1DD}">
      <dsp:nvSpPr>
        <dsp:cNvPr id="0" name=""/>
        <dsp:cNvSpPr/>
      </dsp:nvSpPr>
      <dsp:spPr>
        <a:xfrm rot="5400000">
          <a:off x="4611598" y="414294"/>
          <a:ext cx="1926727" cy="2080336"/>
        </a:xfrm>
        <a:prstGeom prst="pieWedge">
          <a:avLst/>
        </a:prstGeom>
        <a:solidFill>
          <a:schemeClr val="accent5">
            <a:hueOff val="1085675"/>
            <a:satOff val="3732"/>
            <a:lumOff val="-1790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Проф. ориентация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tx1"/>
            </a:solidFill>
          </a:endParaRPr>
        </a:p>
      </dsp:txBody>
      <dsp:txXfrm rot="-5400000">
        <a:off x="4534794" y="1055424"/>
        <a:ext cx="1471020" cy="1362402"/>
      </dsp:txXfrm>
    </dsp:sp>
    <dsp:sp modelId="{1B8D9EDC-6C15-4337-B1EC-A32E0AC65245}">
      <dsp:nvSpPr>
        <dsp:cNvPr id="0" name=""/>
        <dsp:cNvSpPr/>
      </dsp:nvSpPr>
      <dsp:spPr>
        <a:xfrm rot="10800000">
          <a:off x="4548477" y="2794995"/>
          <a:ext cx="2080336" cy="1926727"/>
        </a:xfrm>
        <a:prstGeom prst="pieWedge">
          <a:avLst/>
        </a:prstGeom>
        <a:solidFill>
          <a:schemeClr val="accent5">
            <a:hueOff val="2171351"/>
            <a:satOff val="7464"/>
            <a:lumOff val="-3581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b="1" kern="1200" dirty="0" smtClean="0">
            <a:solidFill>
              <a:schemeClr val="tx1"/>
            </a:solidFill>
          </a:endParaRPr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Проекты и  техническое творчеств</a:t>
          </a:r>
          <a:r>
            <a:rPr lang="ru-RU" sz="15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</a:t>
          </a:r>
          <a:endParaRPr lang="ru-RU" sz="1500" b="1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 rot="10800000">
        <a:off x="4548477" y="2794995"/>
        <a:ext cx="1471020" cy="1362402"/>
      </dsp:txXfrm>
    </dsp:sp>
    <dsp:sp modelId="{8B528B8F-C4AE-49E7-8A93-6DA6ACF099CC}">
      <dsp:nvSpPr>
        <dsp:cNvPr id="0" name=""/>
        <dsp:cNvSpPr/>
      </dsp:nvSpPr>
      <dsp:spPr>
        <a:xfrm rot="16200000">
          <a:off x="2280954" y="2821010"/>
          <a:ext cx="1926727" cy="2080336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381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5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 smtClean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rPr>
            <a:t>Творчество и досуг</a:t>
          </a:r>
          <a:endParaRPr lang="ru-RU" sz="2000" kern="1200" dirty="0">
            <a:solidFill>
              <a:srgbClr val="FFFF99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itchFamily="34" charset="0"/>
            <a:cs typeface="Arial" pitchFamily="34" charset="0"/>
          </a:endParaRPr>
        </a:p>
      </dsp:txBody>
      <dsp:txXfrm rot="5400000">
        <a:off x="2813466" y="2897815"/>
        <a:ext cx="1471020" cy="1362402"/>
      </dsp:txXfrm>
    </dsp:sp>
    <dsp:sp modelId="{BAE3647F-DCDE-4F0D-9D2F-688452045EC3}">
      <dsp:nvSpPr>
        <dsp:cNvPr id="0" name=""/>
        <dsp:cNvSpPr/>
      </dsp:nvSpPr>
      <dsp:spPr>
        <a:xfrm>
          <a:off x="4045615" y="2137216"/>
          <a:ext cx="765752" cy="66587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78AE99-1F55-4675-B86F-700654DDE5E8}">
      <dsp:nvSpPr>
        <dsp:cNvPr id="0" name=""/>
        <dsp:cNvSpPr/>
      </dsp:nvSpPr>
      <dsp:spPr>
        <a:xfrm rot="10800000">
          <a:off x="4045615" y="2393320"/>
          <a:ext cx="765752" cy="665872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42862-D44F-408B-947A-555F79C615A8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CBDEA-DB77-4197-A4BE-ADBB4219B3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520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A60D-EB65-4117-AB3D-A05ACC4188B3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380CD-EEA7-4E0B-9CA4-67E7065838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191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80CD-EEA7-4E0B-9CA4-67E70658387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BC0217-98A6-426F-A30D-2CD04999C7D7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80CD-EEA7-4E0B-9CA4-67E70658387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053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380CD-EEA7-4E0B-9CA4-67E70658387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9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F721-24D0-40B1-9A90-41116394A8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6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E749-00BE-49EE-8485-1792F3167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195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E474-CA17-404D-AFF4-52C4D0C66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79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A4C3-A852-41B6-B96F-416F65A414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960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9A2E-91A4-4B26-AA45-0DBA7BAF68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75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FBC3-7184-483D-967A-1E3C5824C0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5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95FE-5415-4128-9C90-E1708B8061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753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9CC8-288C-480C-B92D-185899ACC6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064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C069-3B6D-40CD-B8CA-FBAF549638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446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DCA0-FAC8-4646-8A04-9173BB4496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869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BB1B-F77A-4E0F-BB0A-0F047C883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9387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F7F-212A-4CB0-B389-72DD2A6EB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791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CF012-743C-498A-8299-F94934A8D00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95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39577-A1CF-4FAA-8A42-93B1FBD091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064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A0412C-3490-4556-BFFC-EEEF8067A8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45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616BD-7E2C-4670-AAD5-5060AF7E7F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2936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58B6-4B40-49CE-AC18-58B1AC1E1F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508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8FA7B-D952-4DE7-809D-781917FACD0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5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FE194-DC1C-4912-8452-352BAD8D2C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822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4DFE3-2FB7-46F1-A3FB-DF498A259B7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0621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22C95-2909-41B2-9C39-4C19C219DE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438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40A7-C3B4-4292-B320-32A914B9ED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920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EB16-9516-4F9B-8BC2-932A17EBEC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545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DF721-24D0-40B1-9A90-41116394A8B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662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FE749-00BE-49EE-8485-1792F31676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5629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DE474-CA17-404D-AFF4-52C4D0C663F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680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AA4C3-A852-41B6-B96F-416F65A414B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119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F9A2E-91A4-4B26-AA45-0DBA7BAF68D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216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2FBC3-7184-483D-967A-1E3C5824C03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38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E95FE-5415-4128-9C90-E1708B8061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42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79CC8-288C-480C-B92D-185899ACC68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63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C069-3B6D-40CD-B8CA-FBAF549638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392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DCA0-FAC8-4646-8A04-9173BB44965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516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BBB1B-F77A-4E0F-BB0A-0F047C883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1133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5F7F-212A-4CB0-B389-72DD2A6EBB8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6663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02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62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75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74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784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7367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99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863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186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49069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BFA4-B359-493E-AF0B-EEB9F97E06F7}" type="datetimeFigureOut">
              <a:rPr lang="ru-RU" smtClean="0"/>
              <a:pPr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2163-8339-43CE-A6C8-BE9A557822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83F7-0E6B-4C7B-86A6-CED12DFA6FD2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959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C8344A-55D3-4F2F-993C-1427C8A6585C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14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2683F7-0E6B-4C7B-86A6-CED12DFA6FD2}" type="slidenum">
              <a:rPr lang="en-US">
                <a:solidFill>
                  <a:prstClr val="black">
                    <a:tint val="75000"/>
                  </a:prstClr>
                </a:solidFill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2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BFA4-B359-493E-AF0B-EEB9F97E06F7}" type="datetimeFigureOut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25.11.2016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2163-8339-43CE-A6C8-BE9A55782219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792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/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slide" Target="slide1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accent3">
                <a:lumMod val="90000"/>
                <a:lumOff val="10000"/>
              </a:schemeClr>
            </a:gs>
            <a:gs pos="70000">
              <a:srgbClr val="C96603">
                <a:lumMod val="98000"/>
                <a:lumOff val="2000"/>
                <a:alpha val="72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42148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5" name="Picture 1" descr="C:\Users\лицеист\Desktop\школа с поле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b="6212"/>
          <a:stretch>
            <a:fillRect/>
          </a:stretch>
        </p:blipFill>
        <p:spPr bwMode="auto">
          <a:xfrm>
            <a:off x="162568" y="4437112"/>
            <a:ext cx="2033168" cy="1285884"/>
          </a:xfrm>
          <a:prstGeom prst="rect">
            <a:avLst/>
          </a:prstGeom>
          <a:noFill/>
          <a:ln w="7620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00760" y="3286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331469" y="3356992"/>
            <a:ext cx="2096515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chemeClr val="accent3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7429520" y="221455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9" name="Picture 3" descr="C:\Users\Людмила Игоревна\Documents\Катринки\639_3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4493585" y="2420888"/>
            <a:ext cx="2065549" cy="1407291"/>
          </a:xfrm>
          <a:prstGeom prst="rect">
            <a:avLst/>
          </a:prstGeom>
          <a:solidFill>
            <a:schemeClr val="accent2"/>
          </a:solidFill>
          <a:ln w="76200" cap="sq">
            <a:solidFill>
              <a:schemeClr val="accent3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4572000" y="35718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357686" y="342900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56718" y="400506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latin typeface="Arial Narrow" pitchFamily="34" charset="0"/>
              </a:rPr>
              <a:t>  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 Narrow" pitchFamily="34" charset="0"/>
              </a:rPr>
              <a:t>Корпус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1</a:t>
            </a:r>
            <a:endParaRPr lang="ru-RU" sz="2000" b="1" dirty="0">
              <a:solidFill>
                <a:schemeClr val="bg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1066" y="2996952"/>
            <a:ext cx="1386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 Narrow" pitchFamily="34" charset="0"/>
              </a:rPr>
              <a:t>Корпус 2</a:t>
            </a:r>
            <a:endParaRPr lang="ru-RU" sz="2000" b="1" dirty="0">
              <a:solidFill>
                <a:schemeClr val="bg1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97734" y="2060848"/>
            <a:ext cx="11624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 Narrow" pitchFamily="34" charset="0"/>
              </a:rPr>
              <a:t> </a:t>
            </a:r>
            <a:r>
              <a:rPr lang="ru-RU" sz="2000" b="1" dirty="0" smtClean="0">
                <a:solidFill>
                  <a:schemeClr val="bg1">
                    <a:lumMod val="25000"/>
                  </a:schemeClr>
                </a:solidFill>
                <a:latin typeface="Arial Narrow" pitchFamily="34" charset="0"/>
              </a:rPr>
              <a:t>Корпус 3</a:t>
            </a:r>
            <a:endParaRPr lang="ru-RU" sz="2000" b="1" dirty="0">
              <a:solidFill>
                <a:schemeClr val="bg1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5429264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20" y="116632"/>
            <a:ext cx="1593311" cy="1300368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ffectLst>
            <a:outerShdw blurRad="279400" dist="38100" dir="8100000" sx="106000" sy="106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2568" y="548680"/>
            <a:ext cx="7892130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ru-RU" sz="30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Методология  применения</a:t>
            </a:r>
            <a:r>
              <a:rPr lang="ru-RU" sz="3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3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ru-RU" sz="32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b="1" u="sng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образования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    в  триаде  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Школа-ВУЗ-Предприятие</a:t>
            </a:r>
            <a:r>
              <a:rPr lang="ru-RU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9624357">
            <a:off x="7598612" y="5463141"/>
            <a:ext cx="18473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Arial Narrow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285984" y="350043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2928926" y="2566645"/>
            <a:ext cx="785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                                      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123728" y="6309320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en-US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Директор  ГБОУ Лицей №1580 при МГТУ имени Н.Э. Баумана, д.т.н., профессор </a:t>
            </a:r>
          </a:p>
          <a:p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WordArt 12"/>
          <p:cNvSpPr>
            <a:spLocks noChangeArrowheads="1" noChangeShapeType="1" noTextEdit="1"/>
          </p:cNvSpPr>
          <p:nvPr/>
        </p:nvSpPr>
        <p:spPr bwMode="auto">
          <a:xfrm rot="20756045">
            <a:off x="1460028" y="3852406"/>
            <a:ext cx="7545497" cy="1417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fromWordArt="1">
            <a:prstTxWarp prst="textCascadeUp">
              <a:avLst>
                <a:gd name="adj" fmla="val 28570"/>
              </a:avLst>
            </a:prstTxWarp>
            <a:scene3d>
              <a:camera prst="legacyPerspectiveFront">
                <a:rot lat="2051997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u="sng" kern="10" dirty="0" smtClean="0">
                <a:ln w="9525"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/>
              </a:rPr>
              <a:t>Технологии  будущего  в  лицее №1580</a:t>
            </a:r>
            <a:endParaRPr lang="ru-RU" sz="3600" b="1" u="sng" kern="10" dirty="0">
              <a:ln w="9525">
                <a:round/>
                <a:headEnd/>
                <a:tailEnd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44624"/>
            <a:ext cx="7491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Лицей №15</a:t>
            </a:r>
            <a:r>
              <a:rPr lang="ru-RU" sz="3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80 </a:t>
            </a:r>
            <a:r>
              <a:rPr lang="ru-RU" sz="21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МГТУ имени </a:t>
            </a:r>
            <a:r>
              <a:rPr lang="ru-RU" sz="21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Н.Э.Баумана</a:t>
            </a:r>
            <a:endParaRPr lang="ru-RU" sz="21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04137" y="5939988"/>
            <a:ext cx="3932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ГРАСЬКИН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Сергей Сергеевич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2568" y="4437112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1989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07957" y="341970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2007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349171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2015</a:t>
            </a:r>
            <a:endParaRPr lang="ru-RU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6000"/>
              </a:schemeClr>
            </a:gs>
            <a:gs pos="100000">
              <a:schemeClr val="bg2">
                <a:tint val="45000"/>
                <a:shade val="99000"/>
                <a:satMod val="350000"/>
                <a:lumMod val="90000"/>
                <a:lumOff val="1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357158" y="260648"/>
            <a:ext cx="8501122" cy="633412"/>
          </a:xfrm>
          <a:solidFill>
            <a:srgbClr val="FFFFCC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alt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Рейтинг  агентства  </a:t>
            </a:r>
            <a:r>
              <a:rPr lang="en-US" altLang="ru-RU" sz="36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RAEX</a:t>
            </a:r>
            <a:r>
              <a:rPr lang="ru-RU" alt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-</a:t>
            </a:r>
            <a:r>
              <a:rPr lang="ru-RU" altLang="ru-RU" sz="1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2016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58" y="1124669"/>
            <a:ext cx="8496300" cy="5400675"/>
          </a:xfr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28728" y="1785926"/>
            <a:ext cx="135732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Лицей №1580</a:t>
            </a:r>
            <a:endParaRPr lang="ru-RU" sz="15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1802" y="1785926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СУНЦ МГУ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9124" y="1681451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err="1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Предуниверсарий</a:t>
            </a: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НИЯУ МИФИ</a:t>
            </a:r>
            <a:endParaRPr lang="ru-RU" sz="12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3644" y="4286256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763901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Лицей №1502  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8149" y="1763901"/>
            <a:ext cx="11801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  <a:cs typeface="Arial" charset="0"/>
              </a:rPr>
              <a:t>Лицей №1535     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4429132"/>
            <a:ext cx="150019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 место </a:t>
            </a:r>
            <a:endParaRPr lang="ru-RU" sz="1600" b="1" u="sng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72396" y="4429132"/>
            <a:ext cx="121444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 </a:t>
            </a:r>
            <a:r>
              <a:rPr lang="ru-RU" sz="1600" b="1" u="sng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Arial" charset="0"/>
              </a:rPr>
              <a:t>1 место     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7135" y="4429132"/>
            <a:ext cx="13623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 </a:t>
            </a:r>
            <a:r>
              <a:rPr lang="ru-RU" sz="1600" b="1" u="sng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Arial" charset="0"/>
              </a:rPr>
              <a:t>10 место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4429132"/>
            <a:ext cx="135732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solidFill>
                  <a:srgbClr val="4F81B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u="sng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Times New Roman" pitchFamily="18" charset="0"/>
              </a:rPr>
              <a:t>место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4429132"/>
            <a:ext cx="17145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prstClr val="white">
                    <a:lumMod val="50000"/>
                  </a:prstClr>
                </a:solidFill>
                <a:latin typeface="Times New Roman" pitchFamily="18" charset="0"/>
                <a:cs typeface="Arial" charset="0"/>
              </a:rPr>
              <a:t>      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Arial" charset="0"/>
              </a:rPr>
              <a:t>16</a:t>
            </a:r>
            <a:r>
              <a:rPr lang="ru-RU" sz="1600" b="1" u="sng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ru-RU" sz="1600" b="1" u="sng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Arial" charset="0"/>
              </a:rPr>
              <a:t> место   </a:t>
            </a:r>
            <a:endParaRPr lang="ru-RU" sz="1600" b="1" u="sng" dirty="0">
              <a:solidFill>
                <a:srgbClr val="4F81BD">
                  <a:lumMod val="75000"/>
                </a:srgbClr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4487299"/>
            <a:ext cx="119423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4F81B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ТОП - 300</a:t>
            </a: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Arial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itchFamily="34" charset="0"/>
                <a:cs typeface="Arial" charset="0"/>
              </a:rPr>
              <a:t>2016 год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596" y="1071546"/>
            <a:ext cx="830366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ВУЗы, </a:t>
            </a:r>
            <a:r>
              <a:rPr lang="ru-RU" sz="2400" u="sng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в которые поступили</a:t>
            </a:r>
            <a:r>
              <a:rPr lang="ru-RU" sz="2400" b="1" u="sng" dirty="0" smtClean="0">
                <a:solidFill>
                  <a:srgbClr val="002060"/>
                </a:solidFill>
                <a:latin typeface="Arial Narrow" pitchFamily="34" charset="0"/>
                <a:cs typeface="Arial" charset="0"/>
              </a:rPr>
              <a:t> выпускники </a:t>
            </a: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charset="0"/>
              </a:rPr>
              <a:t>школ-лидеров  рейтинга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1640" y="1518810"/>
            <a:ext cx="7701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1 место                   </a:t>
            </a:r>
            <a:r>
              <a:rPr lang="ru-RU" sz="16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2 место                    3 место                    4 место                   5 место       </a:t>
            </a:r>
            <a:endParaRPr lang="ru-RU" sz="1600" b="1" dirty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1518810"/>
            <a:ext cx="821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RAEX</a:t>
            </a:r>
            <a:r>
              <a:rPr lang="ru-RU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ru-RU" sz="16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43042" y="2143116"/>
            <a:ext cx="142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Arial" charset="0"/>
              </a:rPr>
              <a:t>   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524" y="5229200"/>
            <a:ext cx="4586512" cy="461665"/>
          </a:xfrm>
          <a:prstGeom prst="rect">
            <a:avLst/>
          </a:prstGeom>
          <a:solidFill>
            <a:srgbClr val="FFCC00">
              <a:alpha val="43137"/>
            </a:srgb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ВТОРОЙ год  подряд - мы первые</a:t>
            </a:r>
            <a:r>
              <a:rPr lang="ru-RU" sz="24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2132856"/>
            <a:ext cx="764180" cy="2308324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876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319044" y="4078813"/>
            <a:ext cx="6429420" cy="64633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Разработки 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преподавателей </a:t>
            </a:r>
            <a:r>
              <a:rPr lang="ru-RU" altLang="ru-RU" b="1" dirty="0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лицея  и  МГТУ  им. </a:t>
            </a:r>
            <a:r>
              <a:rPr lang="ru-RU" altLang="ru-RU" b="1" dirty="0" err="1" smtClean="0">
                <a:solidFill>
                  <a:srgbClr val="C00000"/>
                </a:solidFill>
                <a:latin typeface="Arial Narrow" pitchFamily="34" charset="0"/>
                <a:cs typeface="Arial" pitchFamily="34" charset="0"/>
              </a:rPr>
              <a:t>Н.Э.Баумана</a:t>
            </a:r>
            <a:endParaRPr lang="ru-RU" altLang="ru-RU" b="1" dirty="0" smtClean="0">
              <a:solidFill>
                <a:srgbClr val="C00000"/>
              </a:solidFill>
              <a:latin typeface="Arial Narrow" pitchFamily="34" charset="0"/>
              <a:cs typeface="Arial" pitchFamily="34" charset="0"/>
            </a:endParaRPr>
          </a:p>
          <a:p>
            <a:pPr algn="ctr"/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по  профильным  дисц</a:t>
            </a:r>
            <a:r>
              <a:rPr lang="ru-RU" alt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иплинам</a:t>
            </a:r>
            <a:endParaRPr lang="ru-RU" altLang="ru-RU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Admin\Рабочий стол\Конкурс\Последние обновленные\УММ-001.jpg"/>
          <p:cNvPicPr>
            <a:picLocks noChangeAspect="1" noChangeArrowheads="1"/>
          </p:cNvPicPr>
          <p:nvPr/>
        </p:nvPicPr>
        <p:blipFill>
          <a:blip r:embed="rId2" cstate="print"/>
          <a:srcRect l="10833" t="34375"/>
          <a:stretch>
            <a:fillRect/>
          </a:stretch>
        </p:blipFill>
        <p:spPr bwMode="auto">
          <a:xfrm>
            <a:off x="2319044" y="4842619"/>
            <a:ext cx="6429420" cy="197075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05960" y="2404626"/>
            <a:ext cx="407860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Математика   -  17 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УММ</a:t>
            </a:r>
          </a:p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Физика  -  21 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УММ</a:t>
            </a:r>
          </a:p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Информатика   -   4 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УММ</a:t>
            </a:r>
          </a:p>
          <a:p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Русский язык  -  2 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учебника</a:t>
            </a:r>
          </a:p>
          <a:p>
            <a:r>
              <a:rPr lang="ru-RU" dirty="0" smtClean="0">
                <a:solidFill>
                  <a:srgbClr val="000000"/>
                </a:solidFill>
                <a:latin typeface="Arial Narrow" pitchFamily="34" charset="0"/>
                <a:cs typeface="Arial" pitchFamily="34" charset="0"/>
              </a:rPr>
              <a:t>                                              (3 издания)</a:t>
            </a:r>
            <a:endParaRPr lang="ru-RU" dirty="0">
              <a:solidFill>
                <a:srgbClr val="00000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188640"/>
            <a:ext cx="4044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itchFamily="34" charset="0"/>
              </a:rPr>
              <a:t>Количество </a:t>
            </a:r>
          </a:p>
          <a:p>
            <a:pPr algn="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учебно-методических</a:t>
            </a:r>
          </a:p>
          <a:p>
            <a:pPr algn="r"/>
            <a:r>
              <a:rPr lang="ru-RU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изданий</a:t>
            </a:r>
            <a:endParaRPr lang="ru-RU" sz="2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0" y="142876"/>
            <a:ext cx="5494052" cy="374549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860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  <a:lumMod val="88000"/>
                <a:alpha val="81000"/>
              </a:schemeClr>
            </a:gs>
            <a:gs pos="100000">
              <a:schemeClr val="accent6">
                <a:lumMod val="5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42852"/>
            <a:ext cx="4857784" cy="3143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39700" dist="38100" sx="103000" sy="103000" algn="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 rot="16200000">
            <a:off x="-1695990" y="2270462"/>
            <a:ext cx="58304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u="sng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Результативность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применения  технологии  </a:t>
            </a:r>
            <a:r>
              <a:rPr lang="en-US" sz="3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STEM – </a:t>
            </a:r>
            <a:r>
              <a:rPr lang="ru-RU" sz="36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образования</a:t>
            </a:r>
            <a:endParaRPr lang="ru-RU" sz="3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2252" y="6335933"/>
            <a:ext cx="22955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400" dirty="0" smtClean="0"/>
              <a:t> </a:t>
            </a:r>
            <a:endParaRPr lang="ru-RU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571876"/>
            <a:ext cx="4857784" cy="307183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165100" dist="38100" dir="2700000" sx="103000" sy="103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095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accent6">
                <a:lumMod val="56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ицей 1580\Documents\imagesqq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" r="36795"/>
          <a:stretch/>
        </p:blipFill>
        <p:spPr bwMode="auto">
          <a:xfrm>
            <a:off x="141339" y="764229"/>
            <a:ext cx="1777279" cy="174914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лицей 1580\Documents\q2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44" y="1730202"/>
            <a:ext cx="2079641" cy="14144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C:\Users\лицей 1580\Documents\q4image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11623" r="10138" b="4197"/>
          <a:stretch/>
        </p:blipFill>
        <p:spPr bwMode="auto">
          <a:xfrm>
            <a:off x="6847931" y="147441"/>
            <a:ext cx="2174241" cy="149136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C:\Users\лицей 1580\Documents\q5image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4" r="10080"/>
          <a:stretch/>
        </p:blipFill>
        <p:spPr bwMode="auto">
          <a:xfrm>
            <a:off x="2238189" y="447774"/>
            <a:ext cx="1793301" cy="14690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:\Users\лицей 1580\Documents\q8images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743" y="3429000"/>
            <a:ext cx="2310257" cy="792088"/>
          </a:xfrm>
          <a:prstGeom prst="rect">
            <a:avLst/>
          </a:prstGeom>
          <a:solidFill>
            <a:srgbClr val="CCFF99"/>
          </a:solidFill>
          <a:ln w="38100">
            <a:solidFill>
              <a:srgbClr val="000099"/>
            </a:solidFill>
          </a:ln>
          <a:scene3d>
            <a:camera prst="obliqueTopRight"/>
            <a:lightRig rig="threePt" dir="t"/>
          </a:scene3d>
        </p:spPr>
      </p:pic>
      <p:pic>
        <p:nvPicPr>
          <p:cNvPr id="1053" name="Picture 29" descr="C:\Users\лицей 1580\Documents\q9image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9"/>
          <a:stretch/>
        </p:blipFill>
        <p:spPr bwMode="auto">
          <a:xfrm>
            <a:off x="395536" y="2849725"/>
            <a:ext cx="1210238" cy="1947427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C:\Users\лицей 1580\Documents\q1201610261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26" b="20626"/>
          <a:stretch/>
        </p:blipFill>
        <p:spPr bwMode="auto">
          <a:xfrm>
            <a:off x="5266780" y="3501008"/>
            <a:ext cx="2041524" cy="138545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:\Users\лицей 1580\Documents\qDSC0916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653" y="2204864"/>
            <a:ext cx="1671637" cy="93980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C:\Users\лицей 1580\Documents\qDSC09215(1)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40"/>
          <a:stretch/>
        </p:blipFill>
        <p:spPr bwMode="auto">
          <a:xfrm>
            <a:off x="160125" y="5077234"/>
            <a:ext cx="2320901" cy="1664134"/>
          </a:xfrm>
          <a:prstGeom prst="rect">
            <a:avLst/>
          </a:prstGeom>
          <a:solidFill>
            <a:srgbClr val="CCFF99"/>
          </a:solidFill>
          <a:ln>
            <a:solidFill>
              <a:schemeClr val="bg1"/>
            </a:solidFill>
          </a:ln>
        </p:spPr>
      </p:pic>
      <p:pic>
        <p:nvPicPr>
          <p:cNvPr id="1057" name="Picture 33" descr="C:\Users\лицей 1580\Documents\qБез названия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9" r="16916"/>
          <a:stretch/>
        </p:blipFill>
        <p:spPr bwMode="auto">
          <a:xfrm>
            <a:off x="2843808" y="4599350"/>
            <a:ext cx="2200075" cy="17099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:\Users\лицей 1580\Documents\й3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1902341" cy="119308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C:\Users\лицей 1580\Documents\йй1image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91" y="157440"/>
            <a:ext cx="2079641" cy="136561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C:\Users\лицей 1580\Documents\ййБез названия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3"/>
          <a:stretch/>
        </p:blipFill>
        <p:spPr bwMode="auto">
          <a:xfrm>
            <a:off x="7602947" y="3308536"/>
            <a:ext cx="1419225" cy="177664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лицей 1580\Documents\й4images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75" y="5204704"/>
            <a:ext cx="2505810" cy="153666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97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bg1">
                <a:tint val="80000"/>
                <a:satMod val="300000"/>
                <a:alpha val="0"/>
                <a:lumMod val="15000"/>
                <a:lumOff val="85000"/>
              </a:schemeClr>
            </a:gs>
            <a:gs pos="100000">
              <a:schemeClr val="accent6">
                <a:lumMod val="5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82" y="692696"/>
            <a:ext cx="807295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252536" y="-210309"/>
            <a:ext cx="6484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</a:t>
            </a:r>
            <a:r>
              <a:rPr lang="ru-RU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В  качестве  заключения…</a:t>
            </a:r>
            <a:endParaRPr lang="ru-RU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42484" y="3834189"/>
            <a:ext cx="9858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altLang="ru-RU" sz="1800" dirty="0">
              <a:solidFill>
                <a:prstClr val="black"/>
              </a:solidFill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45349" y="5004465"/>
            <a:ext cx="6185620" cy="584775"/>
          </a:xfrm>
          <a:prstGeom prst="rect">
            <a:avLst/>
          </a:prstGeom>
          <a:noFill/>
          <a:ln w="762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>
              <a:solidFill>
                <a:srgbClr val="333333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5349" y="3371508"/>
            <a:ext cx="6185620" cy="1569660"/>
          </a:xfrm>
          <a:prstGeom prst="rect">
            <a:avLst/>
          </a:prstGeom>
          <a:solidFill>
            <a:schemeClr val="tx1">
              <a:lumMod val="85000"/>
              <a:lumOff val="15000"/>
              <a:alpha val="63137"/>
            </a:schemeClr>
          </a:solidFill>
          <a:ln w="76200">
            <a:noFill/>
          </a:ln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905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Это - </a:t>
            </a:r>
            <a:r>
              <a:rPr lang="ru-RU" sz="4800" b="1" u="sng" dirty="0" smtClean="0">
                <a:ln w="1905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НАША</a:t>
            </a:r>
            <a:endParaRPr lang="ru-RU" sz="4800" b="1" u="sng" dirty="0">
              <a:ln w="1905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  <a:p>
            <a:pPr algn="ctr"/>
            <a:r>
              <a:rPr lang="ru-RU" sz="4800" b="1" dirty="0">
                <a:ln w="1905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Инженерная </a:t>
            </a:r>
            <a:r>
              <a:rPr lang="ru-RU" sz="4800" b="1" dirty="0" smtClean="0">
                <a:ln w="1905"/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школа!</a:t>
            </a:r>
            <a:endParaRPr lang="ru-RU" sz="4800" b="1" dirty="0">
              <a:ln w="1905"/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7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6">
                <a:lumMod val="50000"/>
                <a:alpha val="67000"/>
              </a:schemeClr>
            </a:gs>
            <a:gs pos="100000">
              <a:schemeClr val="bg1">
                <a:shade val="30000"/>
                <a:satMod val="200000"/>
                <a:alpha val="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016" y="2132856"/>
            <a:ext cx="100446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0099"/>
                </a:solidFill>
                <a:latin typeface="Arial Narrow" panose="020B0606020202030204" pitchFamily="34" charset="0"/>
                <a:hlinkClick r:id="rId2"/>
              </a:rPr>
              <a:t>https://www.youtube</a:t>
            </a:r>
            <a:r>
              <a:rPr lang="en-US" sz="4000" b="1" dirty="0" smtClean="0">
                <a:solidFill>
                  <a:srgbClr val="000099"/>
                </a:solidFill>
                <a:latin typeface="Arial Narrow" panose="020B0606020202030204" pitchFamily="34" charset="0"/>
              </a:rPr>
              <a:t>.</a:t>
            </a:r>
            <a:endParaRPr lang="ru-RU" sz="4000" b="1" dirty="0" smtClean="0">
              <a:solidFill>
                <a:srgbClr val="000099"/>
              </a:solidFill>
              <a:latin typeface="Arial Narrow" panose="020B0606020202030204" pitchFamily="34" charset="0"/>
            </a:endParaRPr>
          </a:p>
          <a:p>
            <a:r>
              <a:rPr lang="en-US" sz="40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com/</a:t>
            </a:r>
            <a:r>
              <a:rPr lang="en-US" sz="4000" b="1" u="sng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watch?v</a:t>
            </a:r>
            <a:r>
              <a:rPr lang="en-US" sz="4000" b="1" u="sng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=o-WpJ5oP6SM&amp;app=desktop</a:t>
            </a:r>
            <a:endParaRPr lang="ru-RU" sz="4000" b="1" u="sng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016" y="836712"/>
            <a:ext cx="7236296" cy="707886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Информация  размещена: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1711" y="6381328"/>
            <a:ext cx="119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2016 год   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35659" y="5107831"/>
            <a:ext cx="66046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Спасибо за  внимание!</a:t>
            </a:r>
            <a:endParaRPr lang="ru-RU" sz="4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8970198" y="102592"/>
            <a:ext cx="312906" cy="1077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lena_graskina@mail.ru</a:t>
            </a:r>
            <a:endParaRPr lang="ru-RU" sz="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41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143240" y="3357562"/>
            <a:ext cx="2643206" cy="2571768"/>
          </a:xfrm>
          <a:prstGeom prst="ellipse">
            <a:avLst/>
          </a:prstGeom>
          <a:solidFill>
            <a:srgbClr val="00B0F0">
              <a:alpha val="89804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538" y="642918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71414"/>
            <a:ext cx="8858280" cy="707886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Что  такое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STEM –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образование</a:t>
            </a:r>
            <a:r>
              <a:rPr lang="ru-RU" sz="3600" dirty="0" smtClean="0">
                <a:solidFill>
                  <a:srgbClr val="FF0000"/>
                </a:solidFill>
                <a:latin typeface="Comic Sans MS" panose="030F0702030302020204" pitchFamily="66" charset="0"/>
                <a:cs typeface="Arial" pitchFamily="34" charset="0"/>
              </a:rPr>
              <a:t>?</a:t>
            </a:r>
            <a:endParaRPr lang="ru-RU" sz="3600" dirty="0">
              <a:solidFill>
                <a:srgbClr val="FF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285984" y="1285860"/>
            <a:ext cx="2571768" cy="2428892"/>
          </a:xfrm>
          <a:prstGeom prst="ellipse">
            <a:avLst/>
          </a:prstGeom>
          <a:solidFill>
            <a:srgbClr val="FFFF00">
              <a:alpha val="85882"/>
            </a:srgb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7422" y="1785926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Промышленность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3071810"/>
            <a:ext cx="2714644" cy="2643206"/>
          </a:xfrm>
          <a:prstGeom prst="ellipse">
            <a:avLst/>
          </a:prstGeom>
          <a:solidFill>
            <a:srgbClr val="FFCC66">
              <a:alpha val="89804"/>
            </a:srgb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4286256"/>
            <a:ext cx="2786082" cy="61555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Образование</a:t>
            </a:r>
            <a:endParaRPr lang="ru-RU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3372" y="407194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Наука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5" name="Выгнутая влево стрелка 14"/>
          <p:cNvSpPr/>
          <p:nvPr/>
        </p:nvSpPr>
        <p:spPr>
          <a:xfrm rot="2823469">
            <a:off x="1403433" y="2255928"/>
            <a:ext cx="731520" cy="1420455"/>
          </a:xfrm>
          <a:prstGeom prst="curvedRightArrow">
            <a:avLst/>
          </a:prstGeom>
          <a:solidFill>
            <a:srgbClr val="FF33CC"/>
          </a:solidFill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право стрелка 16"/>
          <p:cNvSpPr/>
          <p:nvPr/>
        </p:nvSpPr>
        <p:spPr>
          <a:xfrm rot="15830918" flipH="1">
            <a:off x="3003052" y="5106932"/>
            <a:ext cx="675440" cy="1474182"/>
          </a:xfrm>
          <a:prstGeom prst="curvedLeftArrow">
            <a:avLst/>
          </a:prstGeom>
          <a:solidFill>
            <a:srgbClr val="FF33CC"/>
          </a:solidFill>
          <a:ln>
            <a:solidFill>
              <a:schemeClr val="tx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Выгнутая вниз стрелка 17"/>
          <p:cNvSpPr/>
          <p:nvPr/>
        </p:nvSpPr>
        <p:spPr>
          <a:xfrm rot="13226809">
            <a:off x="4334950" y="2844490"/>
            <a:ext cx="1578154" cy="731520"/>
          </a:xfrm>
          <a:prstGeom prst="curvedUpArrow">
            <a:avLst/>
          </a:prstGeom>
          <a:solidFill>
            <a:srgbClr val="FF33CC"/>
          </a:solidFill>
          <a:ln>
            <a:solidFill>
              <a:schemeClr val="tx2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206844" y="3135483"/>
            <a:ext cx="5143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Интеграция</a:t>
            </a:r>
            <a:endParaRPr lang="ru-RU" sz="60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86446" y="3035384"/>
            <a:ext cx="6671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1571612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857884" y="1071546"/>
            <a:ext cx="3214678" cy="166199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200" b="1" dirty="0" smtClean="0">
                <a:latin typeface="Arial Narrow" pitchFamily="34" charset="0"/>
              </a:rPr>
              <a:t>Необходимые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условия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r"/>
            <a:r>
              <a:rPr lang="ru-RU" sz="1800" b="1" dirty="0" smtClean="0">
                <a:latin typeface="Arial Narrow" pitchFamily="34" charset="0"/>
              </a:rPr>
              <a:t>для  устойчивого</a:t>
            </a: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технологического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развития   общества</a:t>
            </a:r>
            <a:r>
              <a:rPr lang="ru-RU" sz="1800" dirty="0" smtClean="0">
                <a:latin typeface="Arial Narrow" pitchFamily="34" charset="0"/>
              </a:rPr>
              <a:t>, </a:t>
            </a:r>
          </a:p>
          <a:p>
            <a:pPr algn="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(«УЧЕНИК ЗНАЮЩИЙ»)  </a:t>
            </a:r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29322" y="4214818"/>
            <a:ext cx="3143241" cy="22775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Детско-взрослые</a:t>
            </a:r>
            <a:r>
              <a:rPr lang="ru-RU" b="1" dirty="0" smtClean="0">
                <a:latin typeface="Arial Narrow" pitchFamily="34" charset="0"/>
              </a:rPr>
              <a:t> </a:t>
            </a:r>
          </a:p>
          <a:p>
            <a:pPr algn="r"/>
            <a:r>
              <a:rPr lang="ru-RU" b="1" dirty="0" smtClean="0">
                <a:latin typeface="Arial Narrow" pitchFamily="34" charset="0"/>
              </a:rPr>
              <a:t>проектные коалиции</a:t>
            </a:r>
            <a:r>
              <a:rPr lang="ru-RU" dirty="0" smtClean="0">
                <a:latin typeface="Arial Narrow" pitchFamily="34" charset="0"/>
              </a:rPr>
              <a:t>, </a:t>
            </a:r>
          </a:p>
          <a:p>
            <a:pPr algn="r"/>
            <a:r>
              <a:rPr lang="ru-RU" sz="1800" dirty="0" smtClean="0">
                <a:latin typeface="Arial Narrow" pitchFamily="34" charset="0"/>
              </a:rPr>
              <a:t>направленные </a:t>
            </a:r>
          </a:p>
          <a:p>
            <a:pPr algn="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на   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решение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r"/>
            <a:r>
              <a:rPr lang="ru-RU" sz="1800" dirty="0" smtClean="0">
                <a:latin typeface="Arial Narrow" pitchFamily="34" charset="0"/>
              </a:rPr>
              <a:t>комплексных  </a:t>
            </a:r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практических проблем.</a:t>
            </a: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(«УЧЕНИК УМЕЮЩИЙ»)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7884" y="3071810"/>
            <a:ext cx="3286116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 </a:t>
            </a:r>
            <a:r>
              <a:rPr lang="ru-RU" sz="5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создание</a:t>
            </a:r>
            <a:endParaRPr lang="ru-RU" sz="54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6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26" y="3314744"/>
            <a:ext cx="1071570" cy="900074"/>
          </a:xfrm>
          <a:prstGeom prst="rect">
            <a:avLst/>
          </a:prstGeom>
          <a:noFill/>
          <a:ln w="76200">
            <a:solidFill>
              <a:srgbClr val="FFFFFF"/>
            </a:solidFill>
          </a:ln>
          <a:effectLst>
            <a:outerShdw blurRad="279400" dist="38100" dir="8100000" sx="106000" sy="106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16632"/>
            <a:ext cx="8858312" cy="706090"/>
          </a:xfrm>
          <a:solidFill>
            <a:schemeClr val="accent3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Ключевая  идея  развития </a:t>
            </a:r>
            <a:r>
              <a:rPr lang="en-US" sz="31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STEM</a:t>
            </a:r>
            <a:r>
              <a:rPr lang="ru-RU" sz="31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-образования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46" y="928688"/>
            <a:ext cx="9358346" cy="1008062"/>
          </a:xfrm>
        </p:spPr>
        <p:txBody>
          <a:bodyPr>
            <a:normAutofit fontScale="25000" lnSpcReduction="2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ru-RU" sz="70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ru-RU" sz="11200" b="1" dirty="0" smtClean="0">
                <a:solidFill>
                  <a:srgbClr val="990000"/>
                </a:solidFill>
                <a:latin typeface="Comic Sans MS" pitchFamily="66" charset="0"/>
                <a:cs typeface="Arial" pitchFamily="34" charset="0"/>
              </a:rPr>
              <a:t>Это </a:t>
            </a:r>
            <a:r>
              <a:rPr lang="ru-RU" sz="1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МОТИВАЦИЯ  учащихся </a:t>
            </a:r>
            <a:r>
              <a:rPr lang="ru-RU" sz="11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</a:t>
            </a:r>
            <a:r>
              <a:rPr lang="ru-RU" sz="9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                               </a:t>
            </a:r>
            <a:r>
              <a:rPr lang="ru-RU" sz="9600" b="1" u="sng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                             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9600" b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                        </a:t>
            </a:r>
            <a:r>
              <a:rPr lang="ru-RU" sz="9600" b="1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- </a:t>
            </a:r>
            <a:r>
              <a:rPr lang="ru-RU" sz="9600" b="1" u="sng" dirty="0" smtClean="0">
                <a:solidFill>
                  <a:srgbClr val="C00000"/>
                </a:solidFill>
                <a:latin typeface="Comic Sans MS" pitchFamily="66" charset="0"/>
                <a:cs typeface="Arial" pitchFamily="34" charset="0"/>
              </a:rPr>
              <a:t>к выбору </a:t>
            </a:r>
            <a:r>
              <a:rPr lang="ru-RU" sz="9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инженерных профессий</a:t>
            </a:r>
          </a:p>
          <a:p>
            <a:pPr>
              <a:buFont typeface="Wingdings 2" pitchFamily="18" charset="2"/>
              <a:buNone/>
              <a:defRPr/>
            </a:pPr>
            <a:r>
              <a:rPr lang="ru-RU" sz="6200" b="1" dirty="0" smtClean="0">
                <a:solidFill>
                  <a:srgbClr val="C00000"/>
                </a:solidFill>
              </a:rPr>
              <a:t>                                                                                                                      </a:t>
            </a:r>
            <a:r>
              <a:rPr lang="ru-RU" sz="6200" b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sz="6200" b="1" dirty="0" smtClean="0">
                <a:solidFill>
                  <a:srgbClr val="C00000"/>
                </a:solidFill>
                <a:latin typeface="Arial Narrow" pitchFamily="34" charset="0"/>
              </a:rPr>
              <a:t>   подготовка  инженеров  3-го  тысячелетия</a:t>
            </a: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928662" y="1857364"/>
            <a:ext cx="4429156" cy="461665"/>
          </a:xfrm>
          <a:prstGeom prst="rect">
            <a:avLst/>
          </a:prstGeom>
          <a:gradFill rotWithShape="1">
            <a:gsLst>
              <a:gs pos="0">
                <a:srgbClr val="769A52"/>
              </a:gs>
              <a:gs pos="50000">
                <a:srgbClr val="ABDD79"/>
              </a:gs>
              <a:gs pos="100000">
                <a:srgbClr val="CCFF91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развития  ИШ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2893208" y="3036092"/>
            <a:ext cx="13573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571875" y="2786063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3" name="TextBox 9"/>
          <p:cNvSpPr txBox="1">
            <a:spLocks noChangeArrowheads="1"/>
          </p:cNvSpPr>
          <p:nvPr/>
        </p:nvSpPr>
        <p:spPr bwMode="auto">
          <a:xfrm>
            <a:off x="3786188" y="2428868"/>
            <a:ext cx="4714902" cy="461963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Внедрение</a:t>
            </a:r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200" dirty="0">
                <a:latin typeface="Arial Narrow" pitchFamily="34" charset="0"/>
              </a:rPr>
              <a:t>в образовательный  процесс </a:t>
            </a:r>
            <a:r>
              <a:rPr lang="ru-RU" sz="1200" b="1" dirty="0">
                <a:latin typeface="Arial Narrow" pitchFamily="34" charset="0"/>
              </a:rPr>
              <a:t>т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ехнологий  профессионального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самоопределения учащихся </a:t>
            </a:r>
            <a:r>
              <a:rPr lang="ru-RU" sz="1200" dirty="0">
                <a:latin typeface="Arial Narrow" pitchFamily="34" charset="0"/>
              </a:rPr>
              <a:t>при  выборе  профессионального  обучения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3570288" y="3286125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5" name="TextBox 13"/>
          <p:cNvSpPr txBox="1">
            <a:spLocks noChangeArrowheads="1"/>
          </p:cNvSpPr>
          <p:nvPr/>
        </p:nvSpPr>
        <p:spPr bwMode="auto">
          <a:xfrm>
            <a:off x="3786188" y="2967038"/>
            <a:ext cx="4714902" cy="461962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Организация  профессионального обучения  </a:t>
            </a:r>
            <a:r>
              <a:rPr lang="ru-RU" sz="1200" dirty="0">
                <a:latin typeface="Arial Narrow" pitchFamily="34" charset="0"/>
              </a:rPr>
              <a:t>в </a:t>
            </a:r>
            <a:r>
              <a:rPr lang="ru-RU" sz="1200" dirty="0" smtClean="0">
                <a:latin typeface="Arial Narrow" pitchFamily="34" charset="0"/>
              </a:rPr>
              <a:t> сетевой  модели  с </a:t>
            </a:r>
            <a:endParaRPr lang="ru-RU" sz="1200" dirty="0">
              <a:latin typeface="Arial Narrow" pitchFamily="34" charset="0"/>
            </a:endParaRPr>
          </a:p>
          <a:p>
            <a:r>
              <a:rPr lang="ru-RU" sz="1200" dirty="0">
                <a:latin typeface="Arial Narrow" pitchFamily="34" charset="0"/>
              </a:rPr>
              <a:t>привлечением </a:t>
            </a:r>
            <a:r>
              <a:rPr lang="ru-RU" sz="1200" dirty="0" smtClean="0">
                <a:latin typeface="Arial Narrow" pitchFamily="34" charset="0"/>
              </a:rPr>
              <a:t>ресурсов  </a:t>
            </a:r>
            <a:r>
              <a:rPr lang="ru-RU" sz="1200" dirty="0">
                <a:latin typeface="Arial Narrow" pitchFamily="34" charset="0"/>
              </a:rPr>
              <a:t>школ,  ВУЗов ( кадров, </a:t>
            </a:r>
            <a:r>
              <a:rPr lang="ru-RU" sz="1200" dirty="0" err="1">
                <a:latin typeface="Arial Narrow" pitchFamily="34" charset="0"/>
              </a:rPr>
              <a:t>м-т</a:t>
            </a:r>
            <a:r>
              <a:rPr lang="ru-RU" sz="1200" dirty="0">
                <a:latin typeface="Arial Narrow" pitchFamily="34" charset="0"/>
              </a:rPr>
              <a:t> обеспечения)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71868" y="3714752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17"/>
          <p:cNvSpPr txBox="1">
            <a:spLocks noChangeArrowheads="1"/>
          </p:cNvSpPr>
          <p:nvPr/>
        </p:nvSpPr>
        <p:spPr bwMode="auto">
          <a:xfrm>
            <a:off x="3786188" y="3500438"/>
            <a:ext cx="4697120" cy="430887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Реализация</a:t>
            </a:r>
            <a:r>
              <a:rPr lang="ru-RU" sz="1100" dirty="0" smtClean="0">
                <a:latin typeface="Arial Narrow" pitchFamily="34" charset="0"/>
              </a:rPr>
              <a:t>  в  </a:t>
            </a:r>
            <a:r>
              <a:rPr lang="ru-RU" sz="1100" dirty="0">
                <a:latin typeface="Arial Narrow" pitchFamily="34" charset="0"/>
              </a:rPr>
              <a:t>образовательном процессе </a:t>
            </a:r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профессионального – ориенти</a:t>
            </a:r>
            <a:r>
              <a:rPr lang="ru-RU" sz="1100" dirty="0">
                <a:latin typeface="Arial Narrow" pitchFamily="34" charset="0"/>
              </a:rPr>
              <a:t>рованной</a:t>
            </a:r>
          </a:p>
          <a:p>
            <a:r>
              <a:rPr lang="ru-RU" sz="1100" dirty="0" smtClean="0">
                <a:latin typeface="Arial Narrow" pitchFamily="34" charset="0"/>
              </a:rPr>
              <a:t>исследовательской </a:t>
            </a:r>
            <a:r>
              <a:rPr lang="ru-RU" sz="1100" dirty="0">
                <a:latin typeface="Arial Narrow" pitchFamily="34" charset="0"/>
              </a:rPr>
              <a:t>проектной деятельности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286125" y="4357694"/>
            <a:ext cx="0" cy="287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86125" y="4643446"/>
            <a:ext cx="2873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1" name="TextBox 27"/>
          <p:cNvSpPr txBox="1">
            <a:spLocks noChangeArrowheads="1"/>
          </p:cNvSpPr>
          <p:nvPr/>
        </p:nvSpPr>
        <p:spPr bwMode="auto">
          <a:xfrm>
            <a:off x="3571875" y="4549775"/>
            <a:ext cx="5429281" cy="338554"/>
          </a:xfrm>
          <a:prstGeom prst="rect">
            <a:avLst/>
          </a:prstGeom>
          <a:solidFill>
            <a:srgbClr val="FFCC00">
              <a:alpha val="6117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При   выборе   профиля   обучения   ученик   </a:t>
            </a:r>
            <a:r>
              <a:rPr lang="ru-RU" sz="1600" b="1" dirty="0">
                <a:latin typeface="Arial Narrow" pitchFamily="34" charset="0"/>
              </a:rPr>
              <a:t>руководствуется</a:t>
            </a: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6200000" flipH="1">
            <a:off x="3178962" y="5464980"/>
            <a:ext cx="1071570" cy="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3714750" y="5143512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4" name="TextBox 34"/>
          <p:cNvSpPr txBox="1">
            <a:spLocks noChangeArrowheads="1"/>
          </p:cNvSpPr>
          <p:nvPr/>
        </p:nvSpPr>
        <p:spPr bwMode="auto">
          <a:xfrm>
            <a:off x="3929058" y="4947834"/>
            <a:ext cx="4572032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    Личными   потребностями</a:t>
            </a:r>
            <a:endParaRPr lang="ru-RU" sz="1600" b="1" dirty="0">
              <a:latin typeface="Arial Narrow" pitchFamily="34" charset="0"/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>
            <a:off x="3714750" y="5572140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6" name="TextBox 39"/>
          <p:cNvSpPr txBox="1">
            <a:spLocks noChangeArrowheads="1"/>
          </p:cNvSpPr>
          <p:nvPr/>
        </p:nvSpPr>
        <p:spPr bwMode="auto">
          <a:xfrm>
            <a:off x="3929058" y="5357826"/>
            <a:ext cx="4572032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Arial Narrow" pitchFamily="34" charset="0"/>
              </a:rPr>
              <a:t>    Интересами  </a:t>
            </a:r>
            <a:r>
              <a:rPr lang="ru-RU" sz="1600" b="1" dirty="0">
                <a:latin typeface="Arial Narrow" pitchFamily="34" charset="0"/>
              </a:rPr>
              <a:t>к </a:t>
            </a:r>
            <a:r>
              <a:rPr lang="ru-RU" sz="1600" b="1" dirty="0" smtClean="0">
                <a:latin typeface="Arial Narrow" pitchFamily="34" charset="0"/>
              </a:rPr>
              <a:t>  обучению         </a:t>
            </a:r>
            <a:endParaRPr lang="ru-RU" sz="1600" b="1" dirty="0">
              <a:latin typeface="Arial Narrow" pitchFamily="34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3714750" y="6000768"/>
            <a:ext cx="215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38" name="TextBox 42"/>
          <p:cNvSpPr txBox="1">
            <a:spLocks noChangeArrowheads="1"/>
          </p:cNvSpPr>
          <p:nvPr/>
        </p:nvSpPr>
        <p:spPr bwMode="auto">
          <a:xfrm>
            <a:off x="3929063" y="5805090"/>
            <a:ext cx="4643465" cy="33855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 Narrow" pitchFamily="34" charset="0"/>
              </a:rPr>
              <a:t>Выстраивает </a:t>
            </a:r>
            <a:r>
              <a:rPr lang="ru-RU" sz="1600" b="1" dirty="0" smtClean="0">
                <a:latin typeface="Arial Narrow" pitchFamily="34" charset="0"/>
              </a:rPr>
              <a:t> свою  образовательную траекторию</a:t>
            </a:r>
            <a:endParaRPr lang="ru-RU" sz="1600" b="1" dirty="0">
              <a:latin typeface="Arial Narrow" pitchFamily="34" charset="0"/>
            </a:endParaRPr>
          </a:p>
        </p:txBody>
      </p:sp>
      <p:sp>
        <p:nvSpPr>
          <p:cNvPr id="9239" name="TextBox 47"/>
          <p:cNvSpPr txBox="1">
            <a:spLocks noChangeArrowheads="1"/>
          </p:cNvSpPr>
          <p:nvPr/>
        </p:nvSpPr>
        <p:spPr bwMode="auto">
          <a:xfrm>
            <a:off x="71438" y="6308725"/>
            <a:ext cx="8929718" cy="40011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ОУ  только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ДАЕТ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ВОЗМОЖНОСТЬ реализации  ВЫБОРА 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качественного обучения</a:t>
            </a:r>
          </a:p>
        </p:txBody>
      </p:sp>
      <p:sp>
        <p:nvSpPr>
          <p:cNvPr id="9228" name="TextBox 19"/>
          <p:cNvSpPr txBox="1">
            <a:spLocks noChangeArrowheads="1"/>
          </p:cNvSpPr>
          <p:nvPr/>
        </p:nvSpPr>
        <p:spPr bwMode="auto">
          <a:xfrm>
            <a:off x="857224" y="4000504"/>
            <a:ext cx="4643470" cy="400110"/>
          </a:xfrm>
          <a:prstGeom prst="rect">
            <a:avLst/>
          </a:prstGeom>
          <a:gradFill rotWithShape="1">
            <a:gsLst>
              <a:gs pos="0">
                <a:srgbClr val="9C7831"/>
              </a:gs>
              <a:gs pos="50000">
                <a:srgbClr val="E0AE4B"/>
              </a:gs>
              <a:gs pos="100000">
                <a:srgbClr val="FFD05B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Актуальность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идеи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развития  ИШ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3042" y="92867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785926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928802"/>
            <a:ext cx="1643074" cy="2015936"/>
          </a:xfrm>
          <a:prstGeom prst="rect">
            <a:avLst/>
          </a:prstGeom>
          <a:solidFill>
            <a:srgbClr val="FF3300">
              <a:alpha val="50196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Понимание концепций,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операций, отношений</a:t>
            </a:r>
          </a:p>
          <a:p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онцептуальное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понимание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0232" y="1928802"/>
            <a:ext cx="1643074" cy="1985159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 Narrow" pitchFamily="34" charset="0"/>
              </a:rPr>
              <a:t>Навыки гибкого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 и аккуратного </a:t>
            </a:r>
          </a:p>
          <a:p>
            <a:pPr algn="ctr"/>
            <a:r>
              <a:rPr lang="ru-RU" dirty="0" smtClean="0">
                <a:latin typeface="Arial Narrow" pitchFamily="34" charset="0"/>
              </a:rPr>
              <a:t>выполнения операций</a:t>
            </a:r>
          </a:p>
          <a:p>
            <a:endParaRPr lang="ru-RU" sz="1700" dirty="0">
              <a:latin typeface="Arial Narrow" pitchFamily="34" charset="0"/>
            </a:endParaRPr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Операционная свобода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86182" y="1928802"/>
            <a:ext cx="1714512" cy="1969770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 Narrow" pitchFamily="34" charset="0"/>
              </a:rPr>
              <a:t>Способность  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формулировать,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представлять и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решать проблемы.</a:t>
            </a:r>
            <a:r>
              <a:rPr lang="ru-RU" dirty="0" smtClean="0">
                <a:latin typeface="Arial Narrow" pitchFamily="34" charset="0"/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Стратегическая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компетенци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5620" y="1928802"/>
            <a:ext cx="1529586" cy="1954381"/>
          </a:xfrm>
          <a:prstGeom prst="rect">
            <a:avLst/>
          </a:prstGeom>
          <a:solidFill>
            <a:srgbClr val="66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1700" dirty="0" smtClean="0">
                <a:latin typeface="Arial Narrow" pitchFamily="34" charset="0"/>
              </a:rPr>
              <a:t>Логическое 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мышление,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рефлексия,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аргументация. </a:t>
            </a:r>
          </a:p>
          <a:p>
            <a:endParaRPr lang="ru-RU" sz="1700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Адаптивное </a:t>
            </a:r>
          </a:p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осмысление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8082" y="1928802"/>
            <a:ext cx="1714512" cy="1938992"/>
          </a:xfrm>
          <a:prstGeom prst="rect">
            <a:avLst/>
          </a:prstGeom>
          <a:solidFill>
            <a:srgbClr val="CC66FF">
              <a:alpha val="74902"/>
            </a:srgb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latin typeface="Arial Narrow" pitchFamily="34" charset="0"/>
              </a:rPr>
              <a:t>Рассмотрение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предмета как 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 полезный и </a:t>
            </a:r>
          </a:p>
          <a:p>
            <a:pPr algn="ctr"/>
            <a:r>
              <a:rPr lang="ru-RU" sz="1700" dirty="0" smtClean="0">
                <a:latin typeface="Arial Narrow" pitchFamily="34" charset="0"/>
              </a:rPr>
              <a:t>эффективный объект.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Продуктивное</a:t>
            </a:r>
          </a:p>
          <a:p>
            <a:pPr algn="ctr"/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сознание 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cxnSp>
        <p:nvCxnSpPr>
          <p:cNvPr id="16" name="Прямая соединительная линия 15"/>
          <p:cNvCxnSpPr>
            <a:endCxn id="10" idx="0"/>
          </p:cNvCxnSpPr>
          <p:nvPr/>
        </p:nvCxnSpPr>
        <p:spPr>
          <a:xfrm rot="5400000">
            <a:off x="4297825" y="1583189"/>
            <a:ext cx="69122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00100" y="1571612"/>
            <a:ext cx="714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821505" y="1750207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2536017" y="1750207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5400000">
            <a:off x="6250793" y="1750207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8108181" y="1750207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0800000">
            <a:off x="-1143040" y="5857892"/>
            <a:ext cx="714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42976" y="1571612"/>
            <a:ext cx="714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892943" y="4107661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2678893" y="4107661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179091" y="4321975"/>
            <a:ext cx="7858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6250793" y="4107661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8036743" y="4107661"/>
            <a:ext cx="35719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1071538" y="4286256"/>
            <a:ext cx="7143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71670" y="4714884"/>
            <a:ext cx="5030993" cy="584775"/>
          </a:xfrm>
          <a:prstGeom prst="rect">
            <a:avLst/>
          </a:prstGeom>
          <a:solidFill>
            <a:schemeClr val="accent3">
              <a:lumMod val="85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Педагогические кадры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 rot="5400000">
            <a:off x="4393405" y="5464983"/>
            <a:ext cx="35719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40026" y="5643578"/>
            <a:ext cx="5003742" cy="58477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Модель  выпускника  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214290"/>
            <a:ext cx="9001156" cy="1077218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  <a:cs typeface="Arial" pitchFamily="34" charset="0"/>
              </a:rPr>
              <a:t>Основные  принципы </a:t>
            </a:r>
            <a:r>
              <a:rPr lang="en-US" sz="3200" b="1" dirty="0" smtClean="0">
                <a:latin typeface="Comic Sans MS" pitchFamily="66" charset="0"/>
                <a:cs typeface="Arial" pitchFamily="34" charset="0"/>
              </a:rPr>
              <a:t> </a:t>
            </a:r>
            <a:r>
              <a:rPr lang="ru-RU" sz="3200" b="1" dirty="0" smtClean="0">
                <a:latin typeface="Comic Sans MS" pitchFamily="66" charset="0"/>
                <a:cs typeface="Arial" pitchFamily="34" charset="0"/>
              </a:rPr>
              <a:t>технологии </a:t>
            </a: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pitchFamily="34" charset="0"/>
              </a:rPr>
              <a:t>STEM</a:t>
            </a:r>
            <a:r>
              <a:rPr lang="en-US" sz="3200" b="1" dirty="0" smtClean="0">
                <a:latin typeface="Comic Sans MS" pitchFamily="66" charset="0"/>
                <a:cs typeface="Arial" pitchFamily="34" charset="0"/>
              </a:rPr>
              <a:t>-</a:t>
            </a:r>
            <a:r>
              <a:rPr lang="ru-RU" sz="3200" b="1" dirty="0" smtClean="0">
                <a:latin typeface="Comic Sans MS" pitchFamily="66" charset="0"/>
                <a:cs typeface="Arial" pitchFamily="34" charset="0"/>
              </a:rPr>
              <a:t>образования</a:t>
            </a:r>
            <a:endParaRPr lang="ru-RU" sz="3200" b="1" dirty="0"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9000">
              <a:schemeClr val="accent3">
                <a:lumMod val="82000"/>
                <a:lumOff val="18000"/>
                <a:alpha val="70000"/>
              </a:schemeClr>
            </a:gs>
            <a:gs pos="68000">
              <a:srgbClr val="CC6600">
                <a:lumMod val="97000"/>
                <a:alpha val="51000"/>
              </a:srgb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285784" y="-71462"/>
            <a:ext cx="9704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STEM–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образование</a:t>
            </a:r>
            <a:r>
              <a:rPr lang="en-US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в Лицее №1580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4266483" y="1377064"/>
            <a:ext cx="46815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357290" y="1643050"/>
            <a:ext cx="6572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144874" y="1855467"/>
            <a:ext cx="425240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359452" y="1855467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6200000" flipH="1">
            <a:off x="5716906" y="1855466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6200000" flipH="1">
            <a:off x="7716763" y="1855466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144874" y="3141350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3359453" y="3141351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5645061" y="3141351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H="1">
            <a:off x="7716763" y="3141351"/>
            <a:ext cx="425239" cy="40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357290" y="3357562"/>
            <a:ext cx="657229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5400000">
            <a:off x="4071934" y="3786190"/>
            <a:ext cx="8572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282" y="1857364"/>
            <a:ext cx="1980029" cy="1292662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Образовательные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стандарты</a:t>
            </a:r>
          </a:p>
          <a:p>
            <a:pPr algn="ctr"/>
            <a:endParaRPr lang="ru-RU" sz="2000" dirty="0">
              <a:latin typeface="Arial Narrow" pitchFamily="34" charset="0"/>
            </a:endParaRP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1142976" y="5286388"/>
            <a:ext cx="14287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857356" y="5072074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28860" y="4857760"/>
            <a:ext cx="6500858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Narrow" pitchFamily="34" charset="0"/>
              </a:rPr>
              <a:t>  </a:t>
            </a:r>
            <a:r>
              <a:rPr lang="ru-RU" b="1" dirty="0" smtClean="0">
                <a:latin typeface="Arial Narrow" pitchFamily="34" charset="0"/>
              </a:rPr>
              <a:t>Создание  условий  для  п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одготовки  и 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мотивации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 школьников</a:t>
            </a:r>
            <a:endParaRPr lang="ru-RU" b="1" dirty="0"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1857356" y="6000768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857356" y="5572140"/>
            <a:ext cx="57150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417999" y="5357826"/>
            <a:ext cx="6511719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Обеспечение получения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глубоких 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знаний 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по </a:t>
            </a:r>
            <a:r>
              <a:rPr lang="en-US" b="1" dirty="0" smtClean="0">
                <a:latin typeface="Arial Narrow" pitchFamily="34" charset="0"/>
                <a:cs typeface="Arial" pitchFamily="34" charset="0"/>
              </a:rPr>
              <a:t>STEM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latin typeface="Arial Narrow" pitchFamily="34" charset="0"/>
                <a:cs typeface="Arial" pitchFamily="34" charset="0"/>
              </a:rPr>
              <a:t>предметам</a:t>
            </a:r>
            <a:endParaRPr lang="ru-RU" b="1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22809" y="5857892"/>
            <a:ext cx="6506909" cy="369332"/>
          </a:xfrm>
          <a:prstGeom prst="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  Построение   </a:t>
            </a:r>
            <a:r>
              <a:rPr lang="ru-RU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карьеры  выпускников   </a:t>
            </a:r>
            <a:r>
              <a:rPr lang="ru-RU" b="1" dirty="0" smtClean="0">
                <a:latin typeface="Arial Narrow" pitchFamily="34" charset="0"/>
              </a:rPr>
              <a:t>в  </a:t>
            </a:r>
            <a:r>
              <a:rPr lang="en-US" b="1" dirty="0" smtClean="0">
                <a:latin typeface="Arial Narrow" pitchFamily="34" charset="0"/>
              </a:rPr>
              <a:t>STEM-</a:t>
            </a:r>
            <a:r>
              <a:rPr lang="ru-RU" b="1" dirty="0" smtClean="0">
                <a:latin typeface="Arial Narrow" pitchFamily="34" charset="0"/>
              </a:rPr>
              <a:t>областях                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4282" y="4214818"/>
            <a:ext cx="8756141" cy="523220"/>
          </a:xfrm>
          <a:prstGeom prst="rect">
            <a:avLst/>
          </a:prstGeom>
          <a:solidFill>
            <a:srgbClr val="FFFFFF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Развитие  потенциала  обучающихся   Лицее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44" y="6357958"/>
            <a:ext cx="9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Государственная поддержка и финансирование</a:t>
            </a:r>
            <a:endParaRPr lang="ru-RU" sz="28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2844" y="663079"/>
            <a:ext cx="8786874" cy="461665"/>
          </a:xfrm>
          <a:prstGeom prst="rect">
            <a:avLst/>
          </a:prstGeom>
          <a:solidFill>
            <a:schemeClr val="accent3">
              <a:alpha val="78824"/>
            </a:schemeClr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Обучение  в  области  науки, техники  и технологий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1857364"/>
            <a:ext cx="2214578" cy="1215717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Реализация </a:t>
            </a:r>
          </a:p>
          <a:p>
            <a:pPr algn="ctr"/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STEM</a:t>
            </a:r>
            <a:r>
              <a:rPr lang="en-US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программ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на разных уровнях </a:t>
            </a:r>
          </a:p>
          <a:p>
            <a:pPr algn="ctr"/>
            <a:r>
              <a:rPr lang="ru-RU" b="1" dirty="0" smtClean="0">
                <a:latin typeface="Arial Narrow" pitchFamily="34" charset="0"/>
              </a:rPr>
              <a:t>образования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1857364"/>
            <a:ext cx="1857388" cy="1231106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ru-RU" dirty="0" smtClean="0">
              <a:latin typeface="Arial Narrow" pitchFamily="34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Кадровый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потенциал       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2330" y="1857364"/>
            <a:ext cx="1928826" cy="1231106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Arial Narrow" pitchFamily="34" charset="0"/>
            </a:endParaRPr>
          </a:p>
          <a:p>
            <a:pPr algn="ctr"/>
            <a:r>
              <a:rPr lang="ru-RU" b="1" dirty="0" smtClean="0">
                <a:latin typeface="Arial Narrow" pitchFamily="34" charset="0"/>
              </a:rPr>
              <a:t>Образовательные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технологии</a:t>
            </a:r>
          </a:p>
          <a:p>
            <a:pPr algn="ctr"/>
            <a:endParaRPr lang="ru-RU" dirty="0">
              <a:latin typeface="Arial Narrow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-124552" y="5891775"/>
            <a:ext cx="696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C00000"/>
                </a:solidFill>
              </a:rPr>
              <a:t>+</a:t>
            </a:r>
            <a:endParaRPr lang="ru-RU" sz="8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8000">
              <a:schemeClr val="accent3">
                <a:lumMod val="95000"/>
              </a:schemeClr>
            </a:gs>
            <a:gs pos="79000">
              <a:schemeClr val="bg1">
                <a:lumMod val="50000"/>
                <a:alpha val="5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Управляющая кнопка: настраиваемая 65">
            <a:hlinkClick r:id="rId3" action="ppaction://hlinksldjump" highlightClick="1"/>
          </p:cNvPr>
          <p:cNvSpPr/>
          <p:nvPr/>
        </p:nvSpPr>
        <p:spPr>
          <a:xfrm>
            <a:off x="214282" y="1428736"/>
            <a:ext cx="1714512" cy="1000132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  <p:sp>
        <p:nvSpPr>
          <p:cNvPr id="3074" name="Line 8"/>
          <p:cNvSpPr>
            <a:spLocks noChangeShapeType="1"/>
          </p:cNvSpPr>
          <p:nvPr/>
        </p:nvSpPr>
        <p:spPr bwMode="auto">
          <a:xfrm>
            <a:off x="4716463" y="500042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6" name="Line 32"/>
          <p:cNvSpPr>
            <a:spLocks noChangeShapeType="1"/>
          </p:cNvSpPr>
          <p:nvPr/>
        </p:nvSpPr>
        <p:spPr bwMode="auto">
          <a:xfrm>
            <a:off x="3571868" y="1214422"/>
            <a:ext cx="0" cy="357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79" name="Line 44"/>
          <p:cNvSpPr>
            <a:spLocks noChangeShapeType="1"/>
          </p:cNvSpPr>
          <p:nvPr/>
        </p:nvSpPr>
        <p:spPr bwMode="auto">
          <a:xfrm flipH="1">
            <a:off x="5072066" y="3286124"/>
            <a:ext cx="0" cy="2286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0" name="Line 35"/>
          <p:cNvSpPr>
            <a:spLocks noChangeShapeType="1"/>
          </p:cNvSpPr>
          <p:nvPr/>
        </p:nvSpPr>
        <p:spPr bwMode="auto">
          <a:xfrm>
            <a:off x="8429652" y="1214422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1" name="Rectangle 19"/>
          <p:cNvSpPr>
            <a:spLocks noChangeArrowheads="1"/>
          </p:cNvSpPr>
          <p:nvPr/>
        </p:nvSpPr>
        <p:spPr bwMode="auto">
          <a:xfrm>
            <a:off x="3943350" y="2560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3" name="Line 36"/>
          <p:cNvSpPr>
            <a:spLocks noChangeShapeType="1"/>
          </p:cNvSpPr>
          <p:nvPr/>
        </p:nvSpPr>
        <p:spPr bwMode="auto">
          <a:xfrm>
            <a:off x="142844" y="2355850"/>
            <a:ext cx="0" cy="107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4" name="Line 38"/>
          <p:cNvSpPr>
            <a:spLocks noChangeShapeType="1"/>
          </p:cNvSpPr>
          <p:nvPr/>
        </p:nvSpPr>
        <p:spPr bwMode="auto">
          <a:xfrm>
            <a:off x="1785918" y="3070228"/>
            <a:ext cx="0" cy="3144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5" name="Line 41"/>
          <p:cNvSpPr>
            <a:spLocks noChangeShapeType="1"/>
          </p:cNvSpPr>
          <p:nvPr/>
        </p:nvSpPr>
        <p:spPr bwMode="auto">
          <a:xfrm>
            <a:off x="3357554" y="3857628"/>
            <a:ext cx="6345" cy="25717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6" name="Line 42"/>
          <p:cNvSpPr>
            <a:spLocks noChangeShapeType="1"/>
          </p:cNvSpPr>
          <p:nvPr/>
        </p:nvSpPr>
        <p:spPr bwMode="auto">
          <a:xfrm>
            <a:off x="1928794" y="3571876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98" name="Line 45"/>
          <p:cNvSpPr>
            <a:spLocks noChangeShapeType="1"/>
          </p:cNvSpPr>
          <p:nvPr/>
        </p:nvSpPr>
        <p:spPr bwMode="auto">
          <a:xfrm>
            <a:off x="5072066" y="442913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3" name="Line 52"/>
          <p:cNvSpPr>
            <a:spLocks noChangeShapeType="1"/>
          </p:cNvSpPr>
          <p:nvPr/>
        </p:nvSpPr>
        <p:spPr bwMode="auto">
          <a:xfrm>
            <a:off x="3357554" y="550070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04" name="Line 53"/>
          <p:cNvSpPr>
            <a:spLocks noChangeShapeType="1"/>
          </p:cNvSpPr>
          <p:nvPr/>
        </p:nvSpPr>
        <p:spPr bwMode="auto">
          <a:xfrm>
            <a:off x="5072066" y="5572140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110" name="Line 86"/>
          <p:cNvSpPr>
            <a:spLocks noChangeShapeType="1"/>
          </p:cNvSpPr>
          <p:nvPr/>
        </p:nvSpPr>
        <p:spPr bwMode="auto">
          <a:xfrm>
            <a:off x="3357554" y="4286256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12" name="Line 90"/>
          <p:cNvSpPr>
            <a:spLocks noChangeShapeType="1"/>
          </p:cNvSpPr>
          <p:nvPr/>
        </p:nvSpPr>
        <p:spPr bwMode="auto">
          <a:xfrm>
            <a:off x="142844" y="3214686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120" name="Line 87"/>
          <p:cNvSpPr>
            <a:spLocks noChangeShapeType="1"/>
          </p:cNvSpPr>
          <p:nvPr/>
        </p:nvSpPr>
        <p:spPr bwMode="auto">
          <a:xfrm>
            <a:off x="1785918" y="5429264"/>
            <a:ext cx="1444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9" name="Line 90"/>
          <p:cNvSpPr>
            <a:spLocks noChangeShapeType="1"/>
          </p:cNvSpPr>
          <p:nvPr/>
        </p:nvSpPr>
        <p:spPr bwMode="auto">
          <a:xfrm>
            <a:off x="142844" y="4214818"/>
            <a:ext cx="1428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0" name="Line 36"/>
          <p:cNvSpPr>
            <a:spLocks noChangeShapeType="1"/>
          </p:cNvSpPr>
          <p:nvPr/>
        </p:nvSpPr>
        <p:spPr bwMode="auto">
          <a:xfrm>
            <a:off x="142844" y="4286256"/>
            <a:ext cx="0" cy="107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6" name="Line 90"/>
          <p:cNvSpPr>
            <a:spLocks noChangeShapeType="1"/>
          </p:cNvSpPr>
          <p:nvPr/>
        </p:nvSpPr>
        <p:spPr bwMode="auto">
          <a:xfrm flipV="1">
            <a:off x="142844" y="5348304"/>
            <a:ext cx="142876" cy="952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7" name="Line 36"/>
          <p:cNvSpPr>
            <a:spLocks noChangeShapeType="1"/>
          </p:cNvSpPr>
          <p:nvPr/>
        </p:nvSpPr>
        <p:spPr bwMode="auto">
          <a:xfrm>
            <a:off x="142844" y="3429000"/>
            <a:ext cx="0" cy="1073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2" name="TextBox 51">
            <a:hlinkClick r:id="rId4" action="ppaction://hlinksldjump"/>
          </p:cNvPr>
          <p:cNvSpPr txBox="1"/>
          <p:nvPr/>
        </p:nvSpPr>
        <p:spPr>
          <a:xfrm>
            <a:off x="214282" y="2786058"/>
            <a:ext cx="1247457" cy="815608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Актуальность</a:t>
            </a:r>
          </a:p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Цели</a:t>
            </a:r>
          </a:p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Задачи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357422" y="550070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9" name="Line 42"/>
          <p:cNvSpPr>
            <a:spLocks noChangeShapeType="1"/>
          </p:cNvSpPr>
          <p:nvPr/>
        </p:nvSpPr>
        <p:spPr bwMode="auto">
          <a:xfrm>
            <a:off x="1785918" y="421481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0" name="TextBox 59">
            <a:hlinkClick r:id="" action="ppaction://noaction"/>
          </p:cNvPr>
          <p:cNvSpPr txBox="1"/>
          <p:nvPr/>
        </p:nvSpPr>
        <p:spPr>
          <a:xfrm>
            <a:off x="1928794" y="4643446"/>
            <a:ext cx="1285884" cy="107721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Система </a:t>
            </a:r>
          </a:p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контроля   </a:t>
            </a: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качества  знаний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1785918" y="621508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2" name="TextBox 61">
            <a:hlinkClick r:id="" action="ppaction://noaction"/>
          </p:cNvPr>
          <p:cNvSpPr txBox="1"/>
          <p:nvPr/>
        </p:nvSpPr>
        <p:spPr>
          <a:xfrm>
            <a:off x="5214942" y="4000504"/>
            <a:ext cx="1263696" cy="877163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Кадровый</a:t>
            </a:r>
          </a:p>
          <a:p>
            <a:r>
              <a:rPr lang="ru-RU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потенциал</a:t>
            </a:r>
          </a:p>
          <a:p>
            <a:endParaRPr lang="ru-RU" sz="17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3" name="TextBox 62">
            <a:hlinkClick r:id="" action="ppaction://noaction"/>
          </p:cNvPr>
          <p:cNvSpPr txBox="1"/>
          <p:nvPr/>
        </p:nvSpPr>
        <p:spPr>
          <a:xfrm>
            <a:off x="5214942" y="5072074"/>
            <a:ext cx="1285884" cy="877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Система </a:t>
            </a:r>
          </a:p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социального</a:t>
            </a: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партнерства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25460"/>
            <a:ext cx="8821644" cy="523220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Лицей 1580 – пример реализации инженерной школы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 flipH="1">
            <a:off x="4714875" y="785794"/>
            <a:ext cx="1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4" name="TextBox 63">
            <a:hlinkClick r:id="" action="ppaction://noaction"/>
          </p:cNvPr>
          <p:cNvSpPr txBox="1"/>
          <p:nvPr/>
        </p:nvSpPr>
        <p:spPr>
          <a:xfrm>
            <a:off x="857224" y="642918"/>
            <a:ext cx="7572428" cy="461665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 П И С Т Е М О Т Е К А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33"/>
          <p:cNvSpPr>
            <a:spLocks noChangeShapeType="1"/>
          </p:cNvSpPr>
          <p:nvPr/>
        </p:nvSpPr>
        <p:spPr bwMode="auto">
          <a:xfrm flipH="1">
            <a:off x="2357422" y="2571744"/>
            <a:ext cx="1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2357422" y="2571744"/>
            <a:ext cx="30718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Line 33"/>
          <p:cNvSpPr>
            <a:spLocks noChangeShapeType="1"/>
          </p:cNvSpPr>
          <p:nvPr/>
        </p:nvSpPr>
        <p:spPr bwMode="auto">
          <a:xfrm flipH="1">
            <a:off x="5429256" y="2571744"/>
            <a:ext cx="1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4" name="TextBox 53">
            <a:hlinkClick r:id="" action="ppaction://noaction"/>
          </p:cNvPr>
          <p:cNvSpPr txBox="1"/>
          <p:nvPr/>
        </p:nvSpPr>
        <p:spPr>
          <a:xfrm>
            <a:off x="1714480" y="2786058"/>
            <a:ext cx="1500198" cy="1061829"/>
          </a:xfrm>
          <a:prstGeom prst="rect">
            <a:avLst/>
          </a:prstGeom>
          <a:solidFill>
            <a:srgbClr val="66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Особенности </a:t>
            </a:r>
          </a:p>
          <a:p>
            <a:pPr algn="ctr"/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организации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учебного</a:t>
            </a:r>
          </a:p>
          <a:p>
            <a:pPr algn="ctr"/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процесс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 (УП)</a:t>
            </a:r>
          </a:p>
        </p:txBody>
      </p:sp>
      <p:sp>
        <p:nvSpPr>
          <p:cNvPr id="2049" name="Rectangle 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286116" y="2786058"/>
            <a:ext cx="1500198" cy="1077218"/>
          </a:xfrm>
          <a:prstGeom prst="rect">
            <a:avLst/>
          </a:prstGeom>
          <a:solidFill>
            <a:srgbClr val="FF66CC">
              <a:alpha val="56863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Внеурочная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деятельность,  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дополнительное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образование</a:t>
            </a:r>
          </a:p>
        </p:txBody>
      </p:sp>
      <p:sp>
        <p:nvSpPr>
          <p:cNvPr id="2050" name="Rectangle 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857752" y="2786058"/>
            <a:ext cx="1785949" cy="1077218"/>
          </a:xfrm>
          <a:prstGeom prst="rect">
            <a:avLst/>
          </a:prstGeom>
          <a:solidFill>
            <a:srgbClr val="72BFC5">
              <a:alpha val="83137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Кадровое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и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научно-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методическое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сопровождение 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</a:rPr>
              <a:t>УП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учебного процесса</a:t>
            </a:r>
          </a:p>
        </p:txBody>
      </p:sp>
      <p:sp>
        <p:nvSpPr>
          <p:cNvPr id="48" name="TextBox 47">
            <a:hlinkClick r:id="rId5" action="ppaction://hlinksldjump"/>
          </p:cNvPr>
          <p:cNvSpPr txBox="1"/>
          <p:nvPr/>
        </p:nvSpPr>
        <p:spPr>
          <a:xfrm>
            <a:off x="214282" y="4786322"/>
            <a:ext cx="1285884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Алгоритм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достижения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endParaRPr lang="en-US" sz="16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цели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3107" name="Text Box 60">
            <a:hlinkClick r:id="rId6" action="ppaction://hlinksldjump"/>
          </p:cNvPr>
          <p:cNvSpPr txBox="1">
            <a:spLocks noChangeArrowheads="1"/>
          </p:cNvSpPr>
          <p:nvPr/>
        </p:nvSpPr>
        <p:spPr bwMode="auto">
          <a:xfrm>
            <a:off x="214282" y="3786190"/>
            <a:ext cx="1285884" cy="857256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5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Формирование </a:t>
            </a:r>
            <a:r>
              <a:rPr lang="ru-RU" sz="1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модели </a:t>
            </a:r>
            <a:r>
              <a:rPr lang="ru-RU" sz="1600" dirty="0">
                <a:solidFill>
                  <a:srgbClr val="000000"/>
                </a:solidFill>
                <a:latin typeface="Arial Narrow" pitchFamily="34" charset="0"/>
              </a:rPr>
              <a:t>выпускника </a:t>
            </a:r>
            <a:endParaRPr lang="ru-RU" sz="1600" dirty="0" smtClean="0">
              <a:solidFill>
                <a:srgbClr val="000000"/>
              </a:solidFill>
              <a:latin typeface="Arial Narrow" pitchFamily="34" charset="0"/>
            </a:endParaRPr>
          </a:p>
          <a:p>
            <a:endParaRPr lang="ru-RU" sz="14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7" name="TextBox 56">
            <a:hlinkClick r:id="" action="ppaction://noaction"/>
          </p:cNvPr>
          <p:cNvSpPr txBox="1"/>
          <p:nvPr/>
        </p:nvSpPr>
        <p:spPr>
          <a:xfrm>
            <a:off x="1928794" y="5817090"/>
            <a:ext cx="1285884" cy="969496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  <a:latin typeface="Arial Narrow" pitchFamily="34" charset="0"/>
              </a:rPr>
              <a:t>Педагогические </a:t>
            </a:r>
          </a:p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технологии</a:t>
            </a:r>
            <a:r>
              <a:rPr lang="ru-RU" sz="1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ru-RU" sz="1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высшей  школы</a:t>
            </a:r>
            <a:endParaRPr lang="ru-RU" sz="14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hlinkClick r:id="" action="ppaction://noaction"/>
          </p:cNvPr>
          <p:cNvSpPr txBox="1"/>
          <p:nvPr/>
        </p:nvSpPr>
        <p:spPr>
          <a:xfrm>
            <a:off x="1928794" y="3929066"/>
            <a:ext cx="1285884" cy="584775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Учебный план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ОУ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3" name="Line 52"/>
          <p:cNvSpPr>
            <a:spLocks noChangeShapeType="1"/>
          </p:cNvSpPr>
          <p:nvPr/>
        </p:nvSpPr>
        <p:spPr bwMode="auto">
          <a:xfrm>
            <a:off x="3357554" y="6429396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28992" y="6072206"/>
            <a:ext cx="1500198" cy="569387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Выездные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Arial Narrow" pitchFamily="34" charset="0"/>
              </a:rPr>
              <a:t>учебные лагеря</a:t>
            </a:r>
            <a:endParaRPr lang="ru-RU" sz="15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089" name="Text Box 2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28992" y="4000509"/>
            <a:ext cx="1500198" cy="1071565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Учебно-научная 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практ</a:t>
            </a:r>
            <a:r>
              <a:rPr lang="ru-RU" sz="15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ика</a:t>
            </a:r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r>
              <a:rPr lang="ru-RU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1500" b="1" dirty="0" smtClean="0">
                <a:solidFill>
                  <a:srgbClr val="000000"/>
                </a:solidFill>
                <a:latin typeface="Arial Narrow" pitchFamily="34" charset="0"/>
              </a:rPr>
              <a:t>в ВУЗе</a:t>
            </a:r>
            <a:endParaRPr lang="ru-RU" sz="15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01" name="Text Box 4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428992" y="5214950"/>
            <a:ext cx="1500198" cy="714380"/>
          </a:xfrm>
          <a:prstGeom prst="rect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600" b="1" dirty="0" smtClean="0">
                <a:solidFill>
                  <a:srgbClr val="000000"/>
                </a:solidFill>
                <a:latin typeface="Arial Narrow" pitchFamily="34" charset="0"/>
              </a:rPr>
              <a:t>Олимпиада </a:t>
            </a:r>
          </a:p>
          <a:p>
            <a:r>
              <a:rPr lang="ru-RU" sz="1500" dirty="0" smtClean="0">
                <a:solidFill>
                  <a:srgbClr val="000000"/>
                </a:solidFill>
                <a:latin typeface="Arial Narrow" pitchFamily="34" charset="0"/>
              </a:rPr>
              <a:t>«Шаг </a:t>
            </a:r>
            <a:r>
              <a:rPr lang="ru-RU" sz="1500" dirty="0">
                <a:solidFill>
                  <a:srgbClr val="000000"/>
                </a:solidFill>
                <a:latin typeface="Arial Narrow" pitchFamily="34" charset="0"/>
              </a:rPr>
              <a:t>в Будущее»</a:t>
            </a:r>
          </a:p>
        </p:txBody>
      </p:sp>
      <p:sp>
        <p:nvSpPr>
          <p:cNvPr id="76" name="Line 32"/>
          <p:cNvSpPr>
            <a:spLocks noChangeShapeType="1"/>
          </p:cNvSpPr>
          <p:nvPr/>
        </p:nvSpPr>
        <p:spPr bwMode="auto">
          <a:xfrm>
            <a:off x="928662" y="1214422"/>
            <a:ext cx="0" cy="357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1" name="TextBox 50">
            <a:hlinkClick r:id="rId3" action="ppaction://hlinksldjump"/>
          </p:cNvPr>
          <p:cNvSpPr txBox="1"/>
          <p:nvPr/>
        </p:nvSpPr>
        <p:spPr>
          <a:xfrm>
            <a:off x="71406" y="1320872"/>
            <a:ext cx="1857388" cy="1107996"/>
          </a:xfrm>
          <a:prstGeom prst="rect">
            <a:avLst/>
          </a:prstGeom>
          <a:solidFill>
            <a:srgbClr val="FFCC99">
              <a:alpha val="97255"/>
            </a:srgbClr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Ключевая </a:t>
            </a:r>
          </a:p>
          <a:p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идея </a:t>
            </a:r>
            <a:r>
              <a:rPr lang="ru-RU" sz="1700" b="1" dirty="0" smtClean="0">
                <a:solidFill>
                  <a:srgbClr val="0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развития</a:t>
            </a:r>
            <a:r>
              <a:rPr lang="ru-RU" sz="1700" dirty="0" smtClean="0">
                <a:solidFill>
                  <a:srgbClr val="C00000"/>
                </a:solidFill>
                <a:latin typeface="Arial" pitchFamily="34" charset="0"/>
                <a:ea typeface="MS Mincho" pitchFamily="49" charset="-128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Mincho" pitchFamily="49" charset="-128"/>
              </a:rPr>
              <a:t>Инженерной </a:t>
            </a:r>
          </a:p>
          <a:p>
            <a:r>
              <a:rPr lang="ru-RU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MS Mincho" pitchFamily="49" charset="-128"/>
              </a:rPr>
              <a:t>школы</a:t>
            </a:r>
            <a:endParaRPr lang="ru-RU" sz="1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ea typeface="MS Mincho" pitchFamily="49" charset="-128"/>
            </a:endParaRPr>
          </a:p>
        </p:txBody>
      </p:sp>
      <p:sp>
        <p:nvSpPr>
          <p:cNvPr id="78" name="Line 32"/>
          <p:cNvSpPr>
            <a:spLocks noChangeShapeType="1"/>
          </p:cNvSpPr>
          <p:nvPr/>
        </p:nvSpPr>
        <p:spPr bwMode="auto">
          <a:xfrm>
            <a:off x="6286512" y="1214422"/>
            <a:ext cx="0" cy="35719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086" name="Text Box 2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14942" y="1357298"/>
            <a:ext cx="2214578" cy="1071570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17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Результативность</a:t>
            </a:r>
            <a:r>
              <a:rPr lang="ru-RU" sz="17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 Narrow" pitchFamily="34" charset="0"/>
              </a:rPr>
              <a:t>технологии </a:t>
            </a:r>
          </a:p>
          <a:p>
            <a:pPr algn="r"/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«Инженерная школа»</a:t>
            </a:r>
            <a:endParaRPr lang="ru-RU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643834" y="5357826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</a:rPr>
              <a:t> 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3091" name="Line 30"/>
          <p:cNvSpPr>
            <a:spLocks noChangeShapeType="1"/>
          </p:cNvSpPr>
          <p:nvPr/>
        </p:nvSpPr>
        <p:spPr bwMode="auto">
          <a:xfrm flipV="1">
            <a:off x="928662" y="1214422"/>
            <a:ext cx="75009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3" name="TextBox 52">
            <a:hlinkClick r:id="" action="ppaction://noaction"/>
          </p:cNvPr>
          <p:cNvSpPr txBox="1"/>
          <p:nvPr/>
        </p:nvSpPr>
        <p:spPr>
          <a:xfrm>
            <a:off x="7500958" y="1357298"/>
            <a:ext cx="1571604" cy="1107996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Перспективы</a:t>
            </a:r>
          </a:p>
          <a:p>
            <a:pPr algn="r"/>
            <a:r>
              <a:rPr lang="ru-RU" b="1" dirty="0" smtClean="0">
                <a:solidFill>
                  <a:srgbClr val="000000"/>
                </a:solidFill>
                <a:latin typeface="Arial Narrow" pitchFamily="34" charset="0"/>
              </a:rPr>
              <a:t> развития </a:t>
            </a:r>
            <a:r>
              <a:rPr lang="ru-RU" sz="1600" dirty="0" smtClean="0">
                <a:solidFill>
                  <a:srgbClr val="000000"/>
                </a:solidFill>
                <a:latin typeface="Arial Narrow" pitchFamily="34" charset="0"/>
              </a:rPr>
              <a:t>Инженерной школы</a:t>
            </a:r>
            <a:endParaRPr lang="ru-RU" sz="1600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77" name="Line 33"/>
          <p:cNvSpPr>
            <a:spLocks noChangeShapeType="1"/>
          </p:cNvSpPr>
          <p:nvPr/>
        </p:nvSpPr>
        <p:spPr bwMode="auto">
          <a:xfrm flipH="1">
            <a:off x="3571868" y="2357430"/>
            <a:ext cx="0" cy="42862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2069" name="Text Box 2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071670" y="1357298"/>
            <a:ext cx="3000396" cy="1071570"/>
          </a:xfrm>
          <a:prstGeom prst="rect">
            <a:avLst/>
          </a:prstGeom>
          <a:solidFill>
            <a:srgbClr val="FFCC99"/>
          </a:solidFill>
          <a:ln w="2857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Некоторые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СЕКРЕТЫ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мастерства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0000"/>
              </a:solidFill>
              <a:latin typeface="Arial Narrow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74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3">
                <a:lumMod val="94000"/>
                <a:lumOff val="6000"/>
                <a:alpha val="53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48216"/>
            <a:ext cx="8715436" cy="89255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pitchFamily="34" charset="0"/>
              </a:rPr>
              <a:t>Система  внеурочной деятельности и дополнительное  образование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787" y="-33061"/>
            <a:ext cx="867577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FFFF"/>
                </a:solidFill>
                <a:latin typeface="Comic Sans MS" pitchFamily="66" charset="0"/>
              </a:rPr>
              <a:t>Важнейшая составляющая </a:t>
            </a:r>
            <a:r>
              <a:rPr lang="en-US" sz="2400" b="1" dirty="0" smtClean="0">
                <a:solidFill>
                  <a:srgbClr val="FFFFFF"/>
                </a:solidFill>
                <a:latin typeface="Comic Sans MS" pitchFamily="66" charset="0"/>
              </a:rPr>
              <a:t>STEM-</a:t>
            </a:r>
            <a:r>
              <a:rPr lang="ru-RU" sz="2400" b="1" dirty="0" smtClean="0">
                <a:solidFill>
                  <a:srgbClr val="FFFFFF"/>
                </a:solidFill>
                <a:latin typeface="Comic Sans MS" pitchFamily="66" charset="0"/>
              </a:rPr>
              <a:t>образования в лицее </a:t>
            </a:r>
            <a:endParaRPr lang="ru-RU" sz="2400" b="1" dirty="0">
              <a:solidFill>
                <a:srgbClr val="FFFFFF"/>
              </a:solidFill>
              <a:latin typeface="Comic Sans MS" pitchFamily="66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964381" y="5179231"/>
            <a:ext cx="23574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2143108" y="4857760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2143108" y="5357826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0800000">
            <a:off x="2143108" y="5857892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>
            <a:off x="2143108" y="6357958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71604" y="3967467"/>
            <a:ext cx="7358114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Обеспечивает   учащимся   условия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5400000">
            <a:off x="1428728" y="2500306"/>
            <a:ext cx="14287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0800000">
            <a:off x="2143108" y="2786057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>
            <a:off x="2143108" y="2285992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0800000">
            <a:off x="2143108" y="3214686"/>
            <a:ext cx="92869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529400" y="1467137"/>
            <a:ext cx="7400318" cy="461665"/>
          </a:xfrm>
          <a:prstGeom prst="rect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Соответствует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принципам  гуманистической  педагогики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71736" y="4643446"/>
            <a:ext cx="5929354" cy="369332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Реализации индивидуальных образовательных технологий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43174" y="5131370"/>
            <a:ext cx="5786478" cy="369332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Жизненного  и  профессионального самоопределения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3174" y="5631436"/>
            <a:ext cx="5786478" cy="369332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Формирование  ключевых  компетенций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6131502"/>
            <a:ext cx="5857916" cy="369332"/>
          </a:xfrm>
          <a:prstGeom prst="rect">
            <a:avLst/>
          </a:prstGeom>
          <a:solidFill>
            <a:srgbClr val="CCFF6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Развитие  разносторонних способностей разных  учащихся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2059536"/>
            <a:ext cx="4875053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Признание уникальности и самооценки личности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14612" y="2571744"/>
            <a:ext cx="4857784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Права  на  самореализацию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14612" y="3059668"/>
            <a:ext cx="4857784" cy="369332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Narrow" pitchFamily="34" charset="0"/>
              </a:rPr>
              <a:t>Ориентированность на запросы социума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 rot="16200000">
            <a:off x="-1195699" y="3124470"/>
            <a:ext cx="3571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ФГОС </a:t>
            </a:r>
            <a:r>
              <a:rPr lang="ru-RU" sz="8000" b="1" u="sng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8000" b="1" u="sng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rot="5400000" flipH="1" flipV="1">
            <a:off x="-1261459" y="3855095"/>
            <a:ext cx="4786346" cy="1588"/>
          </a:xfrm>
          <a:prstGeom prst="straightConnector1">
            <a:avLst/>
          </a:prstGeom>
          <a:ln w="76200">
            <a:solidFill>
              <a:schemeClr val="accent3"/>
            </a:solidFill>
            <a:tailEnd type="arrow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bg1">
                <a:tint val="80000"/>
                <a:satMod val="300000"/>
                <a:alpha val="26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848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>
                <a:solidFill>
                  <a:srgbClr val="000000"/>
                </a:solidFill>
              </a:rPr>
              <a:t>	</a:t>
            </a:r>
            <a:endParaRPr lang="ru-RU" altLang="ru-RU" sz="2200" u="sng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7188" y="71414"/>
            <a:ext cx="8429625" cy="114141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Внеурочная  деятельность </a:t>
            </a:r>
          </a:p>
          <a:p>
            <a:pPr algn="ctr">
              <a:defRPr/>
            </a:pPr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и  дополнительное  </a:t>
            </a:r>
            <a:r>
              <a:rPr lang="ru-RU" sz="3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образование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070003670"/>
              </p:ext>
            </p:extLst>
          </p:nvPr>
        </p:nvGraphicFramePr>
        <p:xfrm>
          <a:off x="143508" y="1556791"/>
          <a:ext cx="8856984" cy="5196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94112" y="3401705"/>
            <a:ext cx="3384376" cy="1077218"/>
          </a:xfrm>
          <a:prstGeom prst="rect">
            <a:avLst/>
          </a:prstGeom>
          <a:solidFill>
            <a:srgbClr val="0000FF"/>
          </a:solidFill>
          <a:ln w="38100">
            <a:solidFill>
              <a:srgbClr val="000066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Чередование </a:t>
            </a:r>
            <a:r>
              <a:rPr lang="ru-RU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 деятельности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Сетевое  взаимодействие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Привлечение  ресурсов                           </a:t>
            </a:r>
          </a:p>
          <a:p>
            <a:pPr marL="342900" indent="-342900"/>
            <a:r>
              <a:rPr lang="ru-RU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                       МГТУ им. Н.Э.</a:t>
            </a:r>
            <a:r>
              <a:rPr lang="en-US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Бауман</a:t>
            </a:r>
            <a:r>
              <a:rPr lang="ru-RU" sz="1600" b="1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а</a:t>
            </a:r>
            <a:endParaRPr lang="ru-RU" sz="1600" b="1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0918" y="1548081"/>
            <a:ext cx="338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Городские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профориентационные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 програм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solidFill>
                  <a:srgbClr val="C00000"/>
                </a:solidFill>
                <a:latin typeface="Arial Narrow" pitchFamily="34" charset="0"/>
                <a:cs typeface="Arial" panose="020B0604020202020204" pitchFamily="34" charset="0"/>
              </a:rPr>
              <a:t>ы</a:t>
            </a:r>
            <a:endParaRPr lang="ru-RU" sz="1600" b="1" dirty="0">
              <a:solidFill>
                <a:srgbClr val="C00000"/>
              </a:solidFill>
              <a:latin typeface="Arial Narrow" pitchFamily="34" charset="0"/>
              <a:cs typeface="Arial" panose="020B0604020202020204" pitchFamily="34" charset="0"/>
            </a:endParaRPr>
          </a:p>
        </p:txBody>
      </p:sp>
      <p:sp>
        <p:nvSpPr>
          <p:cNvPr id="10" name="Управляющая кнопка: домой 9">
            <a:hlinkClick r:id="rId8" action="ppaction://hlinksldjump" highlightClick="1"/>
          </p:cNvPr>
          <p:cNvSpPr/>
          <p:nvPr/>
        </p:nvSpPr>
        <p:spPr>
          <a:xfrm>
            <a:off x="8786842" y="6500834"/>
            <a:ext cx="214314" cy="214314"/>
          </a:xfrm>
          <a:prstGeom prst="actionButtonHom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bg1">
                <a:alpha val="83000"/>
                <a:lumMod val="99000"/>
              </a:schemeClr>
            </a:gs>
            <a:gs pos="100000">
              <a:srgbClr val="CC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053249"/>
              </p:ext>
            </p:extLst>
          </p:nvPr>
        </p:nvGraphicFramePr>
        <p:xfrm>
          <a:off x="179513" y="1124744"/>
          <a:ext cx="8462970" cy="280948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656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2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solidFill>
                      <a:srgbClr val="F79646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79646">
                        <a:alpha val="4902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2016</a:t>
                      </a:r>
                      <a:endParaRPr lang="ru-RU" sz="2800" b="1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FF"/>
                          </a:solidFill>
                        </a:rPr>
                        <a:t>2015</a:t>
                      </a:r>
                      <a:endParaRPr lang="ru-RU" sz="24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solidFill>
                      <a:srgbClr val="F79646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2014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48">
                <a:tc rowSpan="5">
                  <a:txBody>
                    <a:bodyPr/>
                    <a:lstStyle/>
                    <a:p>
                      <a:r>
                        <a:rPr lang="ru-RU" sz="2400" b="1" u="sng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Количество 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выпускников</a:t>
                      </a:r>
                      <a:r>
                        <a:rPr lang="ru-RU" sz="1600" b="1" dirty="0" smtClean="0">
                          <a:latin typeface="Arial Narrow" panose="020B0606020202030204" pitchFamily="34" charset="0"/>
                        </a:rPr>
                        <a:t>, </a:t>
                      </a: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набравших</a:t>
                      </a:r>
                      <a:endParaRPr lang="en-US" sz="2000" b="1" dirty="0" smtClean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по трем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предметам</a:t>
                      </a:r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(чел. %)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250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2400" b="0" dirty="0" smtClean="0">
                          <a:effectLst/>
                        </a:rPr>
                        <a:t>баллов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ru-RU" sz="2400" b="0" dirty="0" smtClean="0"/>
                        <a:t>и</a:t>
                      </a:r>
                      <a:r>
                        <a:rPr lang="ru-RU" sz="2400" b="1" dirty="0" smtClean="0"/>
                        <a:t> </a:t>
                      </a:r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&gt;</a:t>
                      </a:r>
                      <a:endParaRPr lang="ru-RU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152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(36,2%)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140</a:t>
                      </a:r>
                      <a:r>
                        <a:rPr lang="ru-RU" sz="2000" dirty="0" smtClean="0">
                          <a:solidFill>
                            <a:srgbClr val="0000FF"/>
                          </a:solidFill>
                        </a:rPr>
                        <a:t>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(39,8%)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  </a:t>
                      </a:r>
                      <a:r>
                        <a:rPr lang="ru-RU" sz="2000" dirty="0" smtClean="0"/>
                        <a:t>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(15,9</a:t>
                      </a:r>
                      <a:r>
                        <a:rPr lang="ru-RU" sz="2000" baseline="0" dirty="0" smtClean="0">
                          <a:latin typeface="Arial Narrow" panose="020B0606020202030204" pitchFamily="34" charset="0"/>
                        </a:rPr>
                        <a:t> %)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220</a:t>
                      </a:r>
                      <a:r>
                        <a:rPr lang="ru-RU" sz="2500" b="1" dirty="0" smtClean="0"/>
                        <a:t> – </a:t>
                      </a:r>
                      <a:r>
                        <a:rPr lang="ru-RU" sz="25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249 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баллов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 </a:t>
                      </a:r>
                      <a:r>
                        <a:rPr lang="ru-RU" sz="2000" b="1" dirty="0" smtClean="0"/>
                        <a:t> </a:t>
                      </a: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(36%)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143</a:t>
                      </a:r>
                      <a:r>
                        <a:rPr lang="ru-RU" sz="2000" dirty="0" smtClean="0"/>
                        <a:t>  (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40,6%)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114</a:t>
                      </a:r>
                      <a:r>
                        <a:rPr lang="ru-RU" sz="2000" dirty="0" smtClean="0"/>
                        <a:t>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(33,5 %)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190 – 219 </a:t>
                      </a:r>
                      <a:r>
                        <a:rPr lang="ru-RU" sz="2000" b="0" dirty="0" smtClean="0">
                          <a:latin typeface="Arial Narrow" panose="020B0606020202030204" pitchFamily="34" charset="0"/>
                        </a:rPr>
                        <a:t>баллов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69  </a:t>
                      </a:r>
                      <a:r>
                        <a:rPr lang="ru-RU" sz="2000" b="1" dirty="0" smtClean="0"/>
                        <a:t>  </a:t>
                      </a: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(16,5%)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   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(16,5%)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</a:t>
                      </a:r>
                      <a:r>
                        <a:rPr lang="ru-RU" sz="2000" dirty="0" smtClean="0"/>
                        <a:t>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(37,4 %)</a:t>
                      </a:r>
                      <a:endParaRPr lang="ru-RU" sz="2000" b="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 – 189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баллов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47</a:t>
                      </a:r>
                      <a:r>
                        <a:rPr lang="ru-RU" sz="2000" b="0" dirty="0" smtClean="0"/>
                        <a:t>    </a:t>
                      </a: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(11,2%</a:t>
                      </a:r>
                      <a:r>
                        <a:rPr lang="ru-RU" sz="2000" b="1" dirty="0" smtClean="0"/>
                        <a:t>)</a:t>
                      </a:r>
                      <a:endParaRPr lang="ru-RU" sz="20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0000FF"/>
                          </a:solidFill>
                        </a:rPr>
                        <a:t>11  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(3,1%</a:t>
                      </a:r>
                      <a:r>
                        <a:rPr lang="ru-RU" sz="2000" dirty="0" smtClean="0"/>
                        <a:t>)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   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(8,5 %)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менее </a:t>
                      </a:r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160</a:t>
                      </a:r>
                      <a:r>
                        <a:rPr lang="ru-RU" sz="2000" dirty="0" smtClean="0"/>
                        <a:t>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баллов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    </a:t>
                      </a:r>
                      <a:r>
                        <a:rPr lang="ru-RU" sz="2000" b="1" dirty="0" smtClean="0">
                          <a:latin typeface="Arial Narrow" panose="020B0606020202030204" pitchFamily="34" charset="0"/>
                        </a:rPr>
                        <a:t>(5,2 %)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   </a:t>
                      </a:r>
                      <a:r>
                        <a:rPr lang="ru-RU" sz="2000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</a:t>
                      </a:r>
                      <a:r>
                        <a:rPr lang="ru-RU" sz="2000" dirty="0" smtClean="0"/>
                        <a:t>  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(0%)</a:t>
                      </a:r>
                      <a:endParaRPr lang="ru-RU" sz="2000" b="1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16  </a:t>
                      </a:r>
                      <a:r>
                        <a:rPr lang="ru-RU" sz="2000" dirty="0" smtClean="0">
                          <a:latin typeface="Arial Narrow" panose="020B0606020202030204" pitchFamily="34" charset="0"/>
                        </a:rPr>
                        <a:t>   (4,71 %)</a:t>
                      </a:r>
                      <a:endParaRPr lang="ru-RU" sz="20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Загнутый угол 7"/>
          <p:cNvSpPr/>
          <p:nvPr/>
        </p:nvSpPr>
        <p:spPr>
          <a:xfrm rot="20869744">
            <a:off x="4655362" y="4692158"/>
            <a:ext cx="1944849" cy="1955662"/>
          </a:xfrm>
          <a:prstGeom prst="foldedCorner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3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ФИЗИКА</a:t>
            </a:r>
            <a:endParaRPr lang="ru-RU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167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чел.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чел.</a:t>
            </a:r>
            <a:r>
              <a:rPr lang="ru-RU" sz="2000" b="1" dirty="0" smtClean="0">
                <a:solidFill>
                  <a:srgbClr val="FF0000"/>
                </a:solidFill>
              </a:rPr>
              <a:t> - 100 баллов</a:t>
            </a:r>
            <a:endParaRPr lang="ru-RU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16632"/>
            <a:ext cx="2664295" cy="712093"/>
          </a:xfrm>
          <a:prstGeom prst="rect">
            <a:avLst/>
          </a:prstGeom>
          <a:solidFill>
            <a:srgbClr val="FFFFCC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ru-RU" alt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ЕГЭ-2016</a:t>
            </a:r>
            <a:endParaRPr lang="en-US" altLang="ru-RU" sz="40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 rot="20869904">
            <a:off x="2475686" y="4701864"/>
            <a:ext cx="2040054" cy="1981703"/>
          </a:xfrm>
          <a:prstGeom prst="foldedCorner">
            <a:avLst/>
          </a:prstGeom>
          <a:solidFill>
            <a:srgbClr val="FFFF99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3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РУССКИЙ ЯЗЫК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317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 чел</a:t>
            </a:r>
            <a:r>
              <a:rPr lang="ru-RU" sz="1600" b="1" dirty="0" smtClean="0">
                <a:solidFill>
                  <a:srgbClr val="FF0000"/>
                </a:solidFill>
              </a:rPr>
              <a:t>. - 100 баллов</a:t>
            </a:r>
            <a:endParaRPr lang="ru-RU" sz="1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 rot="20901256">
            <a:off x="6767069" y="4696497"/>
            <a:ext cx="2055752" cy="1953963"/>
          </a:xfrm>
          <a:prstGeom prst="foldedCorner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3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ИНФОРМАТИКА</a:t>
            </a:r>
            <a:endParaRPr lang="ru-RU" sz="2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чел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60" b="1" dirty="0" smtClean="0">
                <a:solidFill>
                  <a:srgbClr val="C00000"/>
                </a:solidFill>
              </a:rPr>
              <a:t> 1 чел. </a:t>
            </a:r>
            <a:r>
              <a:rPr lang="ru-RU" sz="2000" b="1" dirty="0" smtClean="0">
                <a:solidFill>
                  <a:srgbClr val="FF0000"/>
                </a:solidFill>
              </a:rPr>
              <a:t>100 </a:t>
            </a:r>
            <a:r>
              <a:rPr lang="ru-RU" sz="2000" b="1" dirty="0">
                <a:solidFill>
                  <a:srgbClr val="FF0000"/>
                </a:solidFill>
              </a:rPr>
              <a:t>баллов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 rot="20902646">
            <a:off x="235404" y="4644996"/>
            <a:ext cx="2107825" cy="1964532"/>
          </a:xfrm>
          <a:prstGeom prst="foldedCorner">
            <a:avLst/>
          </a:prstGeom>
          <a:solidFill>
            <a:srgbClr val="FFCC99"/>
          </a:solidFill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2300" b="1" dirty="0">
              <a:solidFill>
                <a:prstClr val="black"/>
              </a:solidFill>
            </a:endParaRP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1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lang="ru-RU" sz="21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230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чел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fontAlgn="base">
              <a:spcBef>
                <a:spcPts val="1200"/>
              </a:spcBef>
              <a:spcAft>
                <a:spcPct val="0"/>
              </a:spcAf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чел</a:t>
            </a:r>
            <a:r>
              <a:rPr lang="ru-RU" b="1" dirty="0" smtClean="0">
                <a:solidFill>
                  <a:srgbClr val="FF0000"/>
                </a:solidFill>
              </a:rPr>
              <a:t>. -100 баллов</a:t>
            </a:r>
            <a:endParaRPr lang="ru-RU" b="1" dirty="0">
              <a:solidFill>
                <a:srgbClr val="FF0000"/>
              </a:solidFill>
            </a:endParaRPr>
          </a:p>
          <a:p>
            <a:pPr algn="r" fontAlgn="base">
              <a:spcBef>
                <a:spcPct val="0"/>
              </a:spcBef>
              <a:spcAft>
                <a:spcPts val="1200"/>
              </a:spcAft>
              <a:tabLst>
                <a:tab pos="1884363" algn="l"/>
              </a:tabLst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4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28976" y="441537"/>
            <a:ext cx="546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Количество  выпускников  </a:t>
            </a:r>
            <a:r>
              <a:rPr lang="ru-RU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419</a:t>
            </a:r>
            <a:endParaRPr lang="ru-RU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3933056"/>
            <a:ext cx="7899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Из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419-ти</a:t>
            </a:r>
            <a:r>
              <a:rPr lang="ru-RU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 выпускников набрали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 panose="020B0604020202020204" pitchFamily="34" charset="0"/>
              </a:rPr>
              <a:t>больше 75 </a:t>
            </a:r>
            <a:r>
              <a:rPr lang="ru-RU" sz="2400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баллов по предмету:</a:t>
            </a:r>
            <a:endParaRPr lang="ru-RU" sz="24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7944" y="1124744"/>
            <a:ext cx="1512168" cy="2862322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17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Другая 2">
      <a:dk1>
        <a:srgbClr val="000000"/>
      </a:dk1>
      <a:lt1>
        <a:srgbClr val="FFCC99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874</Words>
  <Application>Microsoft Office PowerPoint</Application>
  <PresentationFormat>Экран (4:3)</PresentationFormat>
  <Paragraphs>303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Comic Sans MS</vt:lpstr>
      <vt:lpstr>Impact</vt:lpstr>
      <vt:lpstr>MS Mincho</vt:lpstr>
      <vt:lpstr>Times New Roman</vt:lpstr>
      <vt:lpstr>Wingdings 2</vt:lpstr>
      <vt:lpstr>Тема Office</vt:lpstr>
      <vt:lpstr>1_Тема Office</vt:lpstr>
      <vt:lpstr>2_Тема Office</vt:lpstr>
      <vt:lpstr>3_Тема Office</vt:lpstr>
      <vt:lpstr>4_Тема Office</vt:lpstr>
      <vt:lpstr>Презентация PowerPoint</vt:lpstr>
      <vt:lpstr>Презентация PowerPoint</vt:lpstr>
      <vt:lpstr>Ключевая  идея  развития STEM-образования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Рейтинг  агентства  RAEX-2016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cdp_bmstu</cp:lastModifiedBy>
  <cp:revision>101</cp:revision>
  <cp:lastPrinted>2016-09-28T07:30:42Z</cp:lastPrinted>
  <dcterms:created xsi:type="dcterms:W3CDTF">2016-03-28T16:58:46Z</dcterms:created>
  <dcterms:modified xsi:type="dcterms:W3CDTF">2016-11-25T11:15:18Z</dcterms:modified>
</cp:coreProperties>
</file>