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59" r:id="rId4"/>
    <p:sldId id="260" r:id="rId5"/>
    <p:sldId id="261" r:id="rId6"/>
    <p:sldId id="270" r:id="rId7"/>
    <p:sldId id="271" r:id="rId8"/>
    <p:sldId id="264" r:id="rId9"/>
    <p:sldId id="263" r:id="rId10"/>
    <p:sldId id="265" r:id="rId11"/>
    <p:sldId id="266" r:id="rId12"/>
    <p:sldId id="267" r:id="rId13"/>
    <p:sldId id="256" r:id="rId14"/>
    <p:sldId id="257" r:id="rId15"/>
    <p:sldId id="268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109" d="100"/>
          <a:sy n="109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0C9D-5791-4270-87AD-62E8BC0CA82E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596F8-2C92-474F-BBC0-8088626E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linovka.com/" TargetMode="Externa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Инновационные направления развития профильного обучения в инженерных классах при взаимодействии с МГТУ им. Н. Э.Баумана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4752528"/>
          </a:xfrm>
        </p:spPr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Применение 3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технологий в проектно – исследовательской деятельности по направлению Инженерный дизайн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CAD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Маркарова Маргарита Борисовна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Учитель черчения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ГБОУ лицей №1568 им. Пабло Неруды</a:t>
            </a:r>
          </a:p>
          <a:p>
            <a:pPr algn="r"/>
            <a:r>
              <a:rPr lang="en-US" sz="2400" b="1" dirty="0" smtClean="0">
                <a:solidFill>
                  <a:schemeClr val="tx1"/>
                </a:solidFill>
                <a:hlinkClick r:id="rId3"/>
              </a:rPr>
              <a:t>www.linovka.com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Vika\Desktop\черч1\image-20-02-15-19%3A37-1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13097" r="10940" b="33479"/>
          <a:stretch/>
        </p:blipFill>
        <p:spPr bwMode="auto">
          <a:xfrm>
            <a:off x="179513" y="2996953"/>
            <a:ext cx="3456384" cy="216468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2" descr="C:\Users\Vika\Desktop\черч1\image-20-02-15-19%3A35-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539" r="22988" b="18438"/>
          <a:stretch>
            <a:fillRect/>
          </a:stretch>
        </p:blipFill>
        <p:spPr bwMode="auto">
          <a:xfrm>
            <a:off x="179513" y="4914324"/>
            <a:ext cx="1728192" cy="1879586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3" descr="C:\Users\Vika\Desktop\черч1\image-20-02-15-19%3A37-1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65437">
            <a:off x="2067993" y="4620395"/>
            <a:ext cx="1491814" cy="185345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В компетенции «Инженерный дизайн CAD» </a:t>
            </a:r>
            <a:r>
              <a:rPr lang="ru-RU" sz="2800" b="1" dirty="0" err="1" smtClean="0"/>
              <a:t>Junior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Skills</a:t>
            </a:r>
            <a:r>
              <a:rPr lang="ru-RU" sz="2800" b="1" dirty="0" smtClean="0"/>
              <a:t> задание состояло из трех модулей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Обратное проектирование физической модели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050" name="Picture 2" descr="https://pp.vk.me/c626424/v626424128/36c76/rXW6CdYFLRQ.jpg"/>
          <p:cNvPicPr>
            <a:picLocks noChangeAspect="1" noChangeArrowheads="1"/>
          </p:cNvPicPr>
          <p:nvPr/>
        </p:nvPicPr>
        <p:blipFill>
          <a:blip r:embed="rId3" cstate="print"/>
          <a:srcRect l="20401" t="21196" r="35962" b="10169"/>
          <a:stretch>
            <a:fillRect/>
          </a:stretch>
        </p:blipFill>
        <p:spPr bwMode="auto">
          <a:xfrm>
            <a:off x="251520" y="2204864"/>
            <a:ext cx="4368132" cy="3857571"/>
          </a:xfrm>
          <a:prstGeom prst="rect">
            <a:avLst/>
          </a:prstGeom>
          <a:noFill/>
        </p:spPr>
      </p:pic>
      <p:pic>
        <p:nvPicPr>
          <p:cNvPr id="4" name="Picture 2" descr="G:\JUNIORSKILLS_2016\Дживелегов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700808"/>
            <a:ext cx="4463319" cy="4365104"/>
          </a:xfrm>
          <a:prstGeom prst="rect">
            <a:avLst/>
          </a:prstGeom>
          <a:noFill/>
        </p:spPr>
      </p:pic>
      <p:pic>
        <p:nvPicPr>
          <p:cNvPr id="5" name="Picture 2" descr="G:\JUNIORSKILLS_2016\Дживелегов\Чертеж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852936"/>
            <a:ext cx="5292080" cy="3772623"/>
          </a:xfrm>
          <a:prstGeom prst="rect">
            <a:avLst/>
          </a:prstGeom>
          <a:noFill/>
        </p:spPr>
      </p:pic>
      <p:pic>
        <p:nvPicPr>
          <p:cNvPr id="6" name="Picture 3" descr="G:\JUNIORSKILLS_2016\1Б_Модуль1\Реалистичное представление.jpg"/>
          <p:cNvPicPr>
            <a:picLocks noChangeAspect="1" noChangeArrowheads="1"/>
          </p:cNvPicPr>
          <p:nvPr/>
        </p:nvPicPr>
        <p:blipFill>
          <a:blip r:embed="rId6" cstate="print"/>
          <a:srcRect l="28000" t="18900" r="14601" b="13901"/>
          <a:stretch>
            <a:fillRect/>
          </a:stretch>
        </p:blipFill>
        <p:spPr bwMode="auto">
          <a:xfrm>
            <a:off x="251520" y="2924944"/>
            <a:ext cx="442849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Моделирование деталей и сборки на основе чертежей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60293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99992" y="1412776"/>
            <a:ext cx="18002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Сборка спортивного комплекса</a:t>
            </a:r>
            <a:endParaRPr lang="ru-RU" b="1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916832"/>
            <a:ext cx="60864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71575"/>
            <a:ext cx="81438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 descr="C:\Users\User\Desktop\Juniorskills\Финал 2016_Задания\Финал 2016\2_14+\Спортивный комплекс финал СП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6938" y="1196752"/>
            <a:ext cx="4009283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6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3.Внесение изменение в модель и получение чертежей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63230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JUNIORSKILLS_2016\Дживелегов модуль 3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844824"/>
            <a:ext cx="5822825" cy="4064859"/>
          </a:xfrm>
          <a:prstGeom prst="rect">
            <a:avLst/>
          </a:prstGeom>
          <a:noFill/>
        </p:spPr>
      </p:pic>
      <p:pic>
        <p:nvPicPr>
          <p:cNvPr id="6" name="Picture 2" descr="G:\JUNIORSKILLS_2016\Дживелегов модуль 3\photo_ex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060848"/>
            <a:ext cx="6617940" cy="44119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68144" y="5517232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Фотореалистичное представление</a:t>
            </a:r>
            <a:endParaRPr lang="ru-RU" sz="2000" b="1" dirty="0"/>
          </a:p>
        </p:txBody>
      </p:sp>
      <p:pic>
        <p:nvPicPr>
          <p:cNvPr id="4097" name="Picture 1" descr="C:\Users\User\Desktop\Juniorskills\Финал 2016_Задания\Финал 2016\3_14+\Печать Модуль 3 14+\Каб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760"/>
            <a:ext cx="3824027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69560" cy="1152128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/>
              <a:t>Обучение </a:t>
            </a:r>
            <a:r>
              <a:rPr lang="ru-RU" sz="2000" b="1" dirty="0"/>
              <a:t>в рамках цикла занятий «Введение в инженерную специальность. </a:t>
            </a:r>
            <a:r>
              <a:rPr lang="ru-RU" sz="2000" b="1" dirty="0" err="1"/>
              <a:t>Бауманская</a:t>
            </a:r>
            <a:r>
              <a:rPr lang="ru-RU" sz="2000" b="1" dirty="0"/>
              <a:t> школа будущих инженеров»</a:t>
            </a:r>
            <a:br>
              <a:rPr lang="ru-RU" sz="2000" b="1" dirty="0"/>
            </a:br>
            <a:r>
              <a:rPr lang="ru-RU" sz="2000" b="1" dirty="0"/>
              <a:t>  по курсу «</a:t>
            </a:r>
            <a:r>
              <a:rPr lang="ru-RU" sz="2000" b="1" i="1" dirty="0"/>
              <a:t>Введение в инженерную специальность</a:t>
            </a:r>
            <a:r>
              <a:rPr lang="ru-RU" sz="2000" b="1" dirty="0"/>
              <a:t>» в МГТУ им. Н.Э. Баумана  учащихся  ГБОУ лицей № 1568 </a:t>
            </a:r>
            <a:r>
              <a:rPr lang="ru-RU" sz="2000" b="1" dirty="0" smtClean="0"/>
              <a:t> (октябрь-ноябрь 2016 г.)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1464023"/>
          <a:ext cx="7992888" cy="520470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09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987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96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Основы информационной безопасности</a:t>
                      </a:r>
                      <a:endParaRPr lang="ru-RU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925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Композиционные материалы и технологии</a:t>
                      </a:r>
                      <a:endParaRPr lang="ru-RU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Введение в инженерную специальность</a:t>
                      </a:r>
                      <a:endParaRPr lang="ru-RU" sz="2000" b="1" i="0" dirty="0" smtClean="0"/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Введение в размерностные и системные представления физических величин</a:t>
                      </a:r>
                      <a:endParaRPr lang="ru-RU" sz="2000" b="1" i="0" dirty="0" smtClean="0"/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348">
                <a:tc>
                  <a:txBody>
                    <a:bodyPr/>
                    <a:lstStyle/>
                    <a:p>
                      <a:r>
                        <a:rPr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Техносферная</a:t>
                      </a:r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безопасность</a:t>
                      </a:r>
                      <a:endParaRPr lang="ru-RU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037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Системы автоматического управления</a:t>
                      </a:r>
                      <a:endParaRPr lang="ru-RU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5477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Инженерный практикум по робототехнике на базе платформы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Arduino</a:t>
                      </a: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  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987">
                <a:tc>
                  <a:txBody>
                    <a:bodyPr/>
                    <a:lstStyle/>
                    <a:p>
                      <a:r>
                        <a:rPr lang="ru-RU" b="1" i="0" dirty="0" smtClean="0"/>
                        <a:t>ИТОГО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76672"/>
            <a:ext cx="8964488" cy="142617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СОВМЕСТНАЯ РАБОТА </a:t>
            </a:r>
            <a:r>
              <a:rPr lang="en-US" sz="2700" b="1" dirty="0" smtClean="0"/>
              <a:t>C</a:t>
            </a:r>
            <a:r>
              <a:rPr lang="ru-RU" sz="2700" b="1" dirty="0" smtClean="0"/>
              <a:t> </a:t>
            </a:r>
            <a:r>
              <a:rPr lang="ru-RU" sz="2700" b="1" dirty="0"/>
              <a:t>МГТУ ИМ. Н.Э. БАУМАНА ГБОУ ЛИЦЕЙ №1568 ИМЕНИ ПАБЛО НЕРУДЫ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/>
              <a:t>В ОБЛАСТИ ПРОФИЛЬНОГО ОБУЧЕНИЯ ШКОЛЬНИКОВ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i="1" dirty="0"/>
              <a:t>за </a:t>
            </a:r>
            <a:r>
              <a:rPr lang="ru-RU" sz="2700" b="1" i="1" cap="all" dirty="0"/>
              <a:t>2015 – 2016 </a:t>
            </a:r>
            <a:r>
              <a:rPr lang="ru-RU" sz="2700" b="1" i="1" dirty="0"/>
              <a:t>учебный год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2060848"/>
          <a:ext cx="8784976" cy="43129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540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400" b="1" dirty="0"/>
                        <a:t>Мероприятия</a:t>
                      </a:r>
                      <a:r>
                        <a:rPr lang="en-US" sz="2400" b="1" dirty="0"/>
                        <a:t>/</a:t>
                      </a:r>
                      <a:r>
                        <a:rPr lang="ru-RU" sz="2400" b="1" dirty="0"/>
                        <a:t> направления работы</a:t>
                      </a:r>
                      <a:endParaRPr lang="ru-RU" sz="24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Кол.</a:t>
                      </a:r>
                      <a:endParaRPr lang="ru-RU" sz="16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участников </a:t>
                      </a:r>
                      <a:r>
                        <a:rPr lang="ru-RU" sz="1000" b="1" dirty="0"/>
                        <a:t>*</a:t>
                      </a:r>
                      <a:endParaRPr lang="ru-RU" sz="1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000" b="1" dirty="0"/>
                        <a:t>ОРГАНИЗАЦИОННЫЕ МЕРОПРИЯТИЯ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/>
                        <a:t>формирование </a:t>
                      </a:r>
                      <a:r>
                        <a:rPr lang="ru-RU" sz="2000" b="1" dirty="0" err="1"/>
                        <a:t>предпрофильных</a:t>
                      </a:r>
                      <a:r>
                        <a:rPr lang="ru-RU" sz="2000" b="1" dirty="0"/>
                        <a:t> и профильных классов (групп) школьников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/>
                        <a:t>подбор высококвалифицированных педагогических кадров для преподавания физики, математики на профильном уровне 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/>
                        <a:t>назначение ответственного координатора по взаимодействию с Университетом в соответствии с Положением о взаимодействии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/>
                        <a:t>заключение договора о сотрудничестве с МГТУ им. Н.Э. </a:t>
                      </a:r>
                      <a:r>
                        <a:rPr lang="ru-RU" sz="2000" b="1" dirty="0" smtClean="0"/>
                        <a:t>Баумана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июнь, сентябрь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08.-09.2015г.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09.2015г.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11.2015г.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09-10.2015г.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09.2015г.</a:t>
                      </a:r>
                      <a:endParaRPr lang="ru-RU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/>
                        <a:t>262 чел.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/>
                        <a:t>12 чел.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ПРОФОРИЕНТАЦИОННАЯ РАБОТА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1268760"/>
          <a:ext cx="8064895" cy="5184576"/>
        </p:xfrm>
        <a:graphic>
          <a:graphicData uri="http://schemas.openxmlformats.org/drawingml/2006/table">
            <a:tbl>
              <a:tblPr firstCol="1">
                <a:tableStyleId>{22838BEF-8BB2-4498-84A7-C5851F593DF1}</a:tableStyleId>
              </a:tblPr>
              <a:tblGrid>
                <a:gridCol w="600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4576">
                <a:tc>
                  <a:txBody>
                    <a:bodyPr/>
                    <a:lstStyle/>
                    <a:p>
                      <a:pPr marL="292735" marR="107950" indent="-292735" algn="just">
                        <a:spcAft>
                          <a:spcPts val="600"/>
                        </a:spcAft>
                      </a:pPr>
                      <a:r>
                        <a:rPr lang="ru-RU" sz="2800" dirty="0" smtClean="0"/>
                        <a:t> </a:t>
                      </a:r>
                      <a:r>
                        <a:rPr lang="ru-RU" sz="2800" dirty="0"/>
                        <a:t>Комплекс профориентационных </a:t>
                      </a:r>
                      <a:r>
                        <a:rPr lang="ru-RU" sz="2800" dirty="0" smtClean="0"/>
                        <a:t> мероприятий</a:t>
                      </a:r>
                      <a:r>
                        <a:rPr lang="ru-RU" sz="2800" dirty="0"/>
                        <a:t>: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dirty="0"/>
                        <a:t>посещение школьниками научно-ознакомительных экскурсий в музей, на кафедры, лаборатории, факультеты, учебно-научные Центры МГТУ им. Н.Э.Баумана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dirty="0"/>
                        <a:t>прохождение учащимися 10-х классов летней научно-ознакомительной практики на базе факультетов Университета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dirty="0"/>
                        <a:t>технический лабораторный практикум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dirty="0"/>
                        <a:t>участие школьников в Фестивале Российской науки</a:t>
                      </a:r>
                    </a:p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dirty="0"/>
                        <a:t>посещение школьниками Дней открытых дверей МГТУ им. Н.Э. Баумана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ru-RU" sz="2000" b="1" dirty="0"/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октябрь 2015г.-май 2016г.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июнь 2016г.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ru-RU" sz="2000" b="1" dirty="0"/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108 чел.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14 чел.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64 чел.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8-11 классы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10-11 классы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645024"/>
            <a:ext cx="4650864" cy="248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1700808"/>
          <a:ext cx="8352928" cy="473964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218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5220">
                <a:tc>
                  <a:txBody>
                    <a:bodyPr/>
                    <a:lstStyle/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 smtClean="0"/>
                        <a:t>Привлечение </a:t>
                      </a:r>
                      <a:r>
                        <a:rPr lang="ru-RU" sz="2000" b="1" dirty="0"/>
                        <a:t>школьников к участию в Олимпиаде школьников «Шаг в будущее»: </a:t>
                      </a:r>
                    </a:p>
                    <a:p>
                      <a:pPr marR="107950" indent="652145" algn="just"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АКАДЕМИЧЕСКОЕ  СОРЕВНОВАНИЕ (</a:t>
                      </a:r>
                      <a:r>
                        <a:rPr lang="en-US" sz="2000" b="1" dirty="0"/>
                        <a:t>I</a:t>
                      </a:r>
                      <a:r>
                        <a:rPr lang="ru-RU" sz="2000" b="1" dirty="0"/>
                        <a:t> и </a:t>
                      </a:r>
                      <a:r>
                        <a:rPr lang="en-US" sz="2000" b="1" dirty="0"/>
                        <a:t>II</a:t>
                      </a:r>
                      <a:r>
                        <a:rPr lang="ru-RU" sz="2000" b="1" dirty="0"/>
                        <a:t> этапы):</a:t>
                      </a:r>
                    </a:p>
                    <a:p>
                      <a:pPr marL="742950" marR="107950" lvl="1" indent="-285750" algn="just">
                        <a:spcAft>
                          <a:spcPts val="600"/>
                        </a:spcAft>
                        <a:buFont typeface="Courier New"/>
                        <a:buChar char="o"/>
                        <a:tabLst>
                          <a:tab pos="652145" algn="l"/>
                        </a:tabLst>
                      </a:pPr>
                      <a:r>
                        <a:rPr lang="ru-RU" sz="2000" b="1" dirty="0"/>
                        <a:t>Олимпиада школьников «Шаг в будущее» по общеобразовательному предмету «Математика»</a:t>
                      </a:r>
                    </a:p>
                    <a:p>
                      <a:pPr marL="742950" marR="107950" lvl="1" indent="-285750" algn="just">
                        <a:spcAft>
                          <a:spcPts val="600"/>
                        </a:spcAft>
                        <a:buFont typeface="Courier New"/>
                        <a:buChar char="o"/>
                        <a:tabLst>
                          <a:tab pos="652145" algn="l"/>
                        </a:tabLst>
                      </a:pPr>
                      <a:r>
                        <a:rPr lang="ru-RU" sz="2000" b="1" dirty="0"/>
                        <a:t>Олимпиада школьников «Шаг в будущее» по общеобразовательному предмету «Инженерное дело»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октябрь 2015г.- апрель 2016г.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Призеры: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40 чел.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7 чел.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  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111">
                <a:tc>
                  <a:txBody>
                    <a:bodyPr/>
                    <a:lstStyle/>
                    <a:p>
                      <a:pPr marR="107950" algn="just">
                        <a:spcAft>
                          <a:spcPts val="600"/>
                        </a:spcAft>
                      </a:pPr>
                      <a:r>
                        <a:rPr lang="ru-RU" sz="1800" b="1" dirty="0"/>
                        <a:t>РАБОТА ПО РАЗВИТИЮ НАУЧНОГО ТВОРЧЕСТВА УЧАЩИХСЯ ПРОФИЛЬНЫХ КЛАССОВ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>
                        <a:spcAft>
                          <a:spcPts val="600"/>
                        </a:spcAft>
                      </a:pPr>
                      <a:endParaRPr lang="ru-RU" sz="1000" b="1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>
                        <a:spcAft>
                          <a:spcPts val="600"/>
                        </a:spcAft>
                      </a:pPr>
                      <a:endParaRPr lang="ru-RU" sz="1000" b="1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666">
                <a:tc>
                  <a:txBody>
                    <a:bodyPr/>
                    <a:lstStyle/>
                    <a:p>
                      <a:pPr marL="342900" marR="107950" lvl="0" indent="-342900" algn="just">
                        <a:spcAft>
                          <a:spcPts val="600"/>
                        </a:spcAft>
                        <a:buFont typeface="Symbol"/>
                        <a:buChar char=""/>
                        <a:tabLst>
                          <a:tab pos="292100" algn="l"/>
                        </a:tabLst>
                      </a:pPr>
                      <a:r>
                        <a:rPr lang="ru-RU" sz="2000" b="1" dirty="0"/>
                        <a:t>направления организации учебно-исследовательской, проектной деятельности школьников в сотрудничестве с кафедрами Университета и педагогами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ru-RU" sz="20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научная конференция молодых исследователей «Шаг в будущее, Москва»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73448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шаг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18000"/>
            <a:ext cx="7260723" cy="32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3212976"/>
            <a:ext cx="4545347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Конструкторская секция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7272808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Олимпиада школьников по черчению и компьютерному моделированию МГТУ им. Н.Э. Баумана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89725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Пример задания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Заочный тур</a:t>
            </a:r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Заключительный тур</a:t>
            </a:r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417777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7039" t="4082"/>
          <a:stretch>
            <a:fillRect/>
          </a:stretch>
        </p:blipFill>
        <p:spPr bwMode="auto">
          <a:xfrm>
            <a:off x="395536" y="2636912"/>
            <a:ext cx="392740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http://linovka.com/static/img/0000/0005/7135/57135360.84hcg3os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348880"/>
            <a:ext cx="4408782" cy="2794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http://linovka.com/static/img/0000/0005/7135/57135407.8pr82guil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636912"/>
            <a:ext cx="4011928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17632" cy="178621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Региональный этап чемпионата профессионального мастерства среди школьников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Junior Skills </a:t>
            </a:r>
            <a:r>
              <a:rPr lang="ru-RU" sz="2800" b="1" dirty="0" smtClean="0"/>
              <a:t>в компетенции "Инженерный дизайн</a:t>
            </a:r>
            <a:r>
              <a:rPr lang="en-US" sz="2800" b="1" dirty="0" smtClean="0"/>
              <a:t> CAD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3074" name="Picture 2" descr="C:\Users\User\Desktop\Juniorskills\JUNIOR2016\ЮНИОРСКИЛС_ФОТО_11_12_04_16\12 апреля_с директором МТК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5111552" cy="3833664"/>
          </a:xfrm>
          <a:prstGeom prst="rect">
            <a:avLst/>
          </a:prstGeom>
          <a:noFill/>
        </p:spPr>
      </p:pic>
      <p:pic>
        <p:nvPicPr>
          <p:cNvPr id="3075" name="Picture 3" descr="C:\Users\User\Desktop\Juniorskills\JUNIOR2016\ЮНИОРСКИЛС_ФОТО_11_12_04_16\dihQE3aSavc.jpg"/>
          <p:cNvPicPr>
            <a:picLocks noChangeAspect="1" noChangeArrowheads="1"/>
          </p:cNvPicPr>
          <p:nvPr/>
        </p:nvPicPr>
        <p:blipFill>
          <a:blip r:embed="rId4" cstate="print"/>
          <a:srcRect l="4989" t="40860" r="13765"/>
          <a:stretch>
            <a:fillRect/>
          </a:stretch>
        </p:blipFill>
        <p:spPr bwMode="auto">
          <a:xfrm>
            <a:off x="2843808" y="3356992"/>
            <a:ext cx="6098513" cy="33293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1556792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МТКП МГТУ имени Н.Э. Баумана</a:t>
            </a:r>
          </a:p>
          <a:p>
            <a:r>
              <a:rPr lang="ru-RU" sz="2400" b="1" dirty="0" smtClean="0"/>
              <a:t> (Московский техникум космического приборостроения)</a:t>
            </a:r>
          </a:p>
          <a:p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ПОБЕДИТЕЛИ</a:t>
            </a:r>
          </a:p>
          <a:p>
            <a:endParaRPr lang="ru-RU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0742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Бронзовая медаль </a:t>
            </a:r>
            <a:r>
              <a:rPr lang="ru-RU" sz="3200" b="1" dirty="0" smtClean="0"/>
              <a:t>на II Национальном чемпионате профессионального мастерства среди школьников </a:t>
            </a:r>
            <a:r>
              <a:rPr lang="en-US" sz="3200" b="1" dirty="0" smtClean="0"/>
              <a:t>Junior Skills </a:t>
            </a:r>
            <a:r>
              <a:rPr lang="ru-RU" sz="3200" b="1" dirty="0" smtClean="0"/>
              <a:t>в компетенции "Инженерный дизайн</a:t>
            </a:r>
            <a:r>
              <a:rPr lang="en-US" sz="3200" b="1" dirty="0" smtClean="0"/>
              <a:t> CAD</a:t>
            </a:r>
            <a:endParaRPr lang="ru-RU" sz="3200" b="1" dirty="0"/>
          </a:p>
        </p:txBody>
      </p:sp>
      <p:pic>
        <p:nvPicPr>
          <p:cNvPr id="4100" name="Picture 4" descr="C:\Users\User\Desktop\Juniorskills\JUNIOR2016\ЮНИОРСКИЛС_ФОТО_11_12_04_16\23-24_мая\27 МАЯ\IMG_7407.JPG"/>
          <p:cNvPicPr>
            <a:picLocks noChangeAspect="1" noChangeArrowheads="1"/>
          </p:cNvPicPr>
          <p:nvPr/>
        </p:nvPicPr>
        <p:blipFill>
          <a:blip r:embed="rId3" cstate="print"/>
          <a:srcRect t="8949" r="10059"/>
          <a:stretch>
            <a:fillRect/>
          </a:stretch>
        </p:blipFill>
        <p:spPr bwMode="auto">
          <a:xfrm>
            <a:off x="251520" y="2564904"/>
            <a:ext cx="4824536" cy="3663026"/>
          </a:xfrm>
          <a:prstGeom prst="rect">
            <a:avLst/>
          </a:prstGeom>
          <a:noFill/>
        </p:spPr>
      </p:pic>
      <p:pic>
        <p:nvPicPr>
          <p:cNvPr id="4102" name="Picture 6" descr="http://lyc1568.mskobr.ru/images/corp_2/news_2014-2015/IMG_1169.jpg"/>
          <p:cNvPicPr>
            <a:picLocks noChangeAspect="1" noChangeArrowheads="1"/>
          </p:cNvPicPr>
          <p:nvPr/>
        </p:nvPicPr>
        <p:blipFill>
          <a:blip r:embed="rId4" cstate="print"/>
          <a:srcRect l="8660" t="18480" b="10961"/>
          <a:stretch>
            <a:fillRect/>
          </a:stretch>
        </p:blipFill>
        <p:spPr bwMode="auto">
          <a:xfrm>
            <a:off x="3302491" y="1988840"/>
            <a:ext cx="5841509" cy="3384376"/>
          </a:xfrm>
          <a:prstGeom prst="rect">
            <a:avLst/>
          </a:prstGeom>
          <a:noFill/>
        </p:spPr>
      </p:pic>
      <p:pic>
        <p:nvPicPr>
          <p:cNvPr id="4104" name="Picture 8" descr="http://edu.ascon.ru/source/news/2349/1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625" y="2564904"/>
            <a:ext cx="5943375" cy="3510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470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Symbol</vt:lpstr>
      <vt:lpstr>Times New Roman</vt:lpstr>
      <vt:lpstr>Тема Office</vt:lpstr>
      <vt:lpstr>Инновационные направления развития профильного обучения в инженерных классах при взаимодействии с МГТУ им. Н. Э.Баумана  </vt:lpstr>
      <vt:lpstr>научная конференция молодых исследователей «Шаг в будущее, Москва»</vt:lpstr>
      <vt:lpstr>Презентация PowerPoint</vt:lpstr>
      <vt:lpstr>Презентация PowerPoint</vt:lpstr>
      <vt:lpstr>Презентация PowerPoint</vt:lpstr>
      <vt:lpstr>Олимпиада школьников по черчению и компьютерному моделированию МГТУ им. Н.Э. Баумана</vt:lpstr>
      <vt:lpstr>Пример задания</vt:lpstr>
      <vt:lpstr>Региональный этап чемпионата профессионального мастерства среди школьников Junior Skills в компетенции "Инженерный дизайн CAD  </vt:lpstr>
      <vt:lpstr>Бронзовая медаль на II Национальном чемпионате профессионального мастерства среди школьников Junior Skills в компетенции "Инженерный дизайн CAD</vt:lpstr>
      <vt:lpstr>В компетенции «Инженерный дизайн CAD» Junior Skills задание состояло из трех модулей: 1. Обратное проектирование физической модели </vt:lpstr>
      <vt:lpstr>2. Моделирование деталей и сборки на основе чертежей </vt:lpstr>
      <vt:lpstr>3.Внесение изменение в модель и получение чертежей </vt:lpstr>
      <vt:lpstr>Обучение в рамках цикла занятий «Введение в инженерную специальность. Бауманская школа будущих инженеров»   по курсу «Введение в инженерную специальность» в МГТУ им. Н.Э. Баумана  учащихся  ГБОУ лицей № 1568  (октябрь-ноябрь 2016 г.)</vt:lpstr>
      <vt:lpstr>СОВМЕСТНАЯ РАБОТА C МГТУ ИМ. Н.Э. БАУМАНА ГБОУ ЛИЦЕЙ №1568 ИМЕНИ ПАБЛО НЕРУДЫ В ОБЛАСТИ ПРОФИЛЬНОГО ОБУЧЕНИЯ ШКОЛЬНИКОВ за 2015 – 2016 учебный год </vt:lpstr>
      <vt:lpstr>ПРОФОРИЕНТАЦИОННАЯ РАБОТА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в рамках цикла занятий «Введение в инженерную специальность. Бауманская школа будущих инженеров»   по курсу «Введение в инженерную специальность» в МГТУ им. Н.Э. Баумана  учащихся  ГБОУ лицей № 1568</dc:title>
  <dc:creator>User</dc:creator>
  <cp:lastModifiedBy>cdp_bmstu</cp:lastModifiedBy>
  <cp:revision>51</cp:revision>
  <dcterms:created xsi:type="dcterms:W3CDTF">2016-11-11T20:24:57Z</dcterms:created>
  <dcterms:modified xsi:type="dcterms:W3CDTF">2016-11-25T11:18:09Z</dcterms:modified>
</cp:coreProperties>
</file>