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303" r:id="rId3"/>
    <p:sldId id="326" r:id="rId4"/>
    <p:sldId id="318" r:id="rId5"/>
    <p:sldId id="323" r:id="rId6"/>
    <p:sldId id="325" r:id="rId7"/>
    <p:sldId id="313" r:id="rId8"/>
    <p:sldId id="314" r:id="rId9"/>
    <p:sldId id="315" r:id="rId10"/>
    <p:sldId id="316" r:id="rId11"/>
    <p:sldId id="317" r:id="rId12"/>
    <p:sldId id="347" r:id="rId13"/>
    <p:sldId id="348" r:id="rId14"/>
    <p:sldId id="349" r:id="rId15"/>
    <p:sldId id="350" r:id="rId16"/>
    <p:sldId id="35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9A1B5B-187D-44A0-8E42-405C773B80FE}">
          <p14:sldIdLst>
            <p14:sldId id="260"/>
            <p14:sldId id="303"/>
            <p14:sldId id="326"/>
            <p14:sldId id="318"/>
            <p14:sldId id="323"/>
            <p14:sldId id="325"/>
            <p14:sldId id="313"/>
            <p14:sldId id="314"/>
            <p14:sldId id="315"/>
            <p14:sldId id="316"/>
            <p14:sldId id="317"/>
            <p14:sldId id="347"/>
            <p14:sldId id="348"/>
            <p14:sldId id="349"/>
            <p14:sldId id="350"/>
            <p14:sldId id="351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F596C"/>
    <a:srgbClr val="9933FF"/>
    <a:srgbClr val="66FF99"/>
    <a:srgbClr val="FF66CC"/>
    <a:srgbClr val="CBC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93544" autoAdjust="0"/>
  </p:normalViewPr>
  <p:slideViewPr>
    <p:cSldViewPr snapToGrid="0">
      <p:cViewPr varScale="1">
        <p:scale>
          <a:sx n="108" d="100"/>
          <a:sy n="108" d="100"/>
        </p:scale>
        <p:origin x="480" y="96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3E6A7-9495-4EBD-B333-913D3A4205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4BD04-A368-482C-9CF0-E29A7538919C}">
      <dgm:prSet phldrT="[Текст]" custT="1"/>
      <dgm:spPr/>
      <dgm:t>
        <a:bodyPr/>
        <a:lstStyle/>
        <a:p>
          <a:r>
            <a:rPr lang="ru-RU" sz="1100" b="1" dirty="0" smtClean="0"/>
            <a:t>ОБЪЕДИНЕНИЕ УСИЛИЙ ШКОЛ, УНИВЕРСИТЕТОВ, ТЕХНОПАРКОВ, ЦЕНТРОВ ТЕХНОЛОГИЧЕСКОЙ ПОДДЕРЖКИ ОБРАЗОВАНИЯ, ЦЕНТРОВ МОЛОДЕЖНОГО ИННОВАЦИОННОГО ТВОРЧЕСТВА, ПРОИЗВОДСТВЕННЫХ ПРЕДПРИЯТИЙ</a:t>
          </a:r>
          <a:endParaRPr lang="ru-RU" sz="1100" b="1" dirty="0"/>
        </a:p>
      </dgm:t>
    </dgm:pt>
    <dgm:pt modelId="{4776671A-F58A-4911-85B2-193C08A8F283}" type="parTrans" cxnId="{6E75C305-1546-44FD-B579-5880645DD099}">
      <dgm:prSet/>
      <dgm:spPr/>
      <dgm:t>
        <a:bodyPr/>
        <a:lstStyle/>
        <a:p>
          <a:endParaRPr lang="ru-RU" sz="1800"/>
        </a:p>
      </dgm:t>
    </dgm:pt>
    <dgm:pt modelId="{F2E93F99-CF5E-439F-90B1-756C42273C7C}" type="sibTrans" cxnId="{6E75C305-1546-44FD-B579-5880645DD099}">
      <dgm:prSet/>
      <dgm:spPr/>
      <dgm:t>
        <a:bodyPr/>
        <a:lstStyle/>
        <a:p>
          <a:endParaRPr lang="ru-RU" sz="1800"/>
        </a:p>
      </dgm:t>
    </dgm:pt>
    <dgm:pt modelId="{1B1D59C0-DCD8-4FA9-9B40-245AB75281E3}">
      <dgm:prSet phldrT="[Текст]" phldr="1"/>
      <dgm:spPr/>
      <dgm:t>
        <a:bodyPr/>
        <a:lstStyle/>
        <a:p>
          <a:endParaRPr lang="ru-RU" sz="1800" dirty="0"/>
        </a:p>
      </dgm:t>
    </dgm:pt>
    <dgm:pt modelId="{6117FCE1-6721-40F0-96D0-D754C5890A15}" type="parTrans" cxnId="{EF420CFF-E49B-4761-8399-C936872E2706}">
      <dgm:prSet/>
      <dgm:spPr/>
      <dgm:t>
        <a:bodyPr/>
        <a:lstStyle/>
        <a:p>
          <a:endParaRPr lang="ru-RU" sz="1800"/>
        </a:p>
      </dgm:t>
    </dgm:pt>
    <dgm:pt modelId="{570FB550-9B7B-4095-9D01-EC72361A5342}" type="sibTrans" cxnId="{EF420CFF-E49B-4761-8399-C936872E2706}">
      <dgm:prSet/>
      <dgm:spPr/>
      <dgm:t>
        <a:bodyPr/>
        <a:lstStyle/>
        <a:p>
          <a:endParaRPr lang="ru-RU" sz="1800"/>
        </a:p>
      </dgm:t>
    </dgm:pt>
    <dgm:pt modelId="{988D1A17-75B3-41E7-A3A6-069E0957C571}">
      <dgm:prSet phldrT="[Текст]" phldr="1"/>
      <dgm:spPr/>
      <dgm:t>
        <a:bodyPr/>
        <a:lstStyle/>
        <a:p>
          <a:endParaRPr lang="ru-RU" sz="1800" dirty="0"/>
        </a:p>
      </dgm:t>
    </dgm:pt>
    <dgm:pt modelId="{60C0BAEE-D203-4B9C-AAC0-C48C1BFFB90D}" type="parTrans" cxnId="{C7344E0A-624D-4B9E-A96E-A7C7F73086B8}">
      <dgm:prSet/>
      <dgm:spPr/>
      <dgm:t>
        <a:bodyPr/>
        <a:lstStyle/>
        <a:p>
          <a:endParaRPr lang="ru-RU" sz="1800"/>
        </a:p>
      </dgm:t>
    </dgm:pt>
    <dgm:pt modelId="{768B3553-E38A-4304-8F82-2383DE1EF014}" type="sibTrans" cxnId="{C7344E0A-624D-4B9E-A96E-A7C7F73086B8}">
      <dgm:prSet/>
      <dgm:spPr/>
      <dgm:t>
        <a:bodyPr/>
        <a:lstStyle/>
        <a:p>
          <a:endParaRPr lang="ru-RU" sz="1800"/>
        </a:p>
      </dgm:t>
    </dgm:pt>
    <dgm:pt modelId="{BCC6A5F7-E64C-4912-90C4-FA077842E969}">
      <dgm:prSet phldrT="[Текст]"/>
      <dgm:spPr/>
      <dgm:t>
        <a:bodyPr/>
        <a:lstStyle/>
        <a:p>
          <a:endParaRPr lang="ru-RU" sz="1800" dirty="0"/>
        </a:p>
      </dgm:t>
    </dgm:pt>
    <dgm:pt modelId="{586CD6DD-EE54-46AC-A212-887100D756D8}" type="parTrans" cxnId="{5605A9C4-AD24-47E1-A3F4-F51BD2FBAC94}">
      <dgm:prSet/>
      <dgm:spPr/>
      <dgm:t>
        <a:bodyPr/>
        <a:lstStyle/>
        <a:p>
          <a:endParaRPr lang="ru-RU" sz="1800"/>
        </a:p>
      </dgm:t>
    </dgm:pt>
    <dgm:pt modelId="{2F7EE364-C915-4687-A43E-877522EB5509}" type="sibTrans" cxnId="{5605A9C4-AD24-47E1-A3F4-F51BD2FBAC94}">
      <dgm:prSet/>
      <dgm:spPr/>
      <dgm:t>
        <a:bodyPr/>
        <a:lstStyle/>
        <a:p>
          <a:endParaRPr lang="ru-RU" sz="1800"/>
        </a:p>
      </dgm:t>
    </dgm:pt>
    <dgm:pt modelId="{8AF91D7F-C1D5-4D80-AF62-6E89F15027BF}">
      <dgm:prSet phldrT="[Текст]" custT="1"/>
      <dgm:spPr/>
      <dgm:t>
        <a:bodyPr/>
        <a:lstStyle/>
        <a:p>
          <a:r>
            <a:rPr lang="ru-RU" sz="1100" b="1" dirty="0" smtClean="0"/>
            <a:t>НЕЗАВИСИМАЯ ОЦЕНКА КАЧЕСТВА ОБРАЗОВАНИЯ</a:t>
          </a:r>
          <a:endParaRPr lang="ru-RU" sz="1100" b="1" dirty="0"/>
        </a:p>
      </dgm:t>
    </dgm:pt>
    <dgm:pt modelId="{D150BD85-B6F4-456F-9788-459E50640966}" type="parTrans" cxnId="{11ED57F9-CB96-4734-90DD-995014354D62}">
      <dgm:prSet/>
      <dgm:spPr/>
      <dgm:t>
        <a:bodyPr/>
        <a:lstStyle/>
        <a:p>
          <a:endParaRPr lang="ru-RU" sz="1800"/>
        </a:p>
      </dgm:t>
    </dgm:pt>
    <dgm:pt modelId="{A06F528A-3C62-4BEB-AB70-26900D6B8063}" type="sibTrans" cxnId="{11ED57F9-CB96-4734-90DD-995014354D62}">
      <dgm:prSet/>
      <dgm:spPr/>
      <dgm:t>
        <a:bodyPr/>
        <a:lstStyle/>
        <a:p>
          <a:endParaRPr lang="ru-RU" sz="1800"/>
        </a:p>
      </dgm:t>
    </dgm:pt>
    <dgm:pt modelId="{B91AF9EB-BCB3-4956-829C-0B5189F32EA0}">
      <dgm:prSet phldrT="[Текст]" custT="1"/>
      <dgm:spPr/>
      <dgm:t>
        <a:bodyPr/>
        <a:lstStyle/>
        <a:p>
          <a:r>
            <a:rPr lang="ru-RU" sz="1100" b="1" dirty="0" smtClean="0"/>
            <a:t>ИНТЕГРАЦИЯ РЕСУРСОВ ОСНОВНЫХ И ДОПОЛНИТЕЛЬНЫХ ОБРАЗОВАТЕЛЬНЫХ ПРОГРАММ, ОРГАНИЗАЦИЯ ЭФФЕКТИВНОГО ВЫБОРА ВНЕУРОЧНОЙ ДЕЯТЕЛЬНОСТИ</a:t>
          </a:r>
          <a:endParaRPr lang="ru-RU" sz="1100" b="1" dirty="0"/>
        </a:p>
      </dgm:t>
    </dgm:pt>
    <dgm:pt modelId="{4E805A7D-D9A0-4158-AE88-B09403CD8534}" type="parTrans" cxnId="{283750FE-0751-4033-BC91-4DE6364C38E7}">
      <dgm:prSet/>
      <dgm:spPr/>
      <dgm:t>
        <a:bodyPr/>
        <a:lstStyle/>
        <a:p>
          <a:endParaRPr lang="ru-RU" sz="1800"/>
        </a:p>
      </dgm:t>
    </dgm:pt>
    <dgm:pt modelId="{E94D9BF9-C977-44A7-8A53-ABFE2E7376F2}" type="sibTrans" cxnId="{283750FE-0751-4033-BC91-4DE6364C38E7}">
      <dgm:prSet/>
      <dgm:spPr/>
      <dgm:t>
        <a:bodyPr/>
        <a:lstStyle/>
        <a:p>
          <a:endParaRPr lang="ru-RU" sz="1800"/>
        </a:p>
      </dgm:t>
    </dgm:pt>
    <dgm:pt modelId="{6B795F5F-67B3-446F-A1E7-571DEC478B19}">
      <dgm:prSet phldrT="[Текст]" custT="1"/>
      <dgm:spPr/>
      <dgm:t>
        <a:bodyPr/>
        <a:lstStyle/>
        <a:p>
          <a:r>
            <a:rPr lang="ru-RU" sz="1100" b="1" dirty="0" smtClean="0"/>
            <a:t>ПРИОБРЕТЕНИЕ ПРАКТИЧЕСКИХ КОМПЕТЕНЦИЙ В ПРОЦЕССЕ РАБОТЫ В ЛАБОРАТОРИЯХ, ВЫПОЛНЕНИЯ ПРОЕКТОВ, ПРОХОЖДЕНИЯ ПРАКТИК </a:t>
          </a:r>
          <a:endParaRPr lang="ru-RU" sz="1100" b="1" dirty="0"/>
        </a:p>
      </dgm:t>
    </dgm:pt>
    <dgm:pt modelId="{603968F7-4AF1-4D8A-9DB6-27B32DD547B2}" type="parTrans" cxnId="{C3A21E91-58C4-43A9-8927-3F5B75E26ED7}">
      <dgm:prSet/>
      <dgm:spPr/>
      <dgm:t>
        <a:bodyPr/>
        <a:lstStyle/>
        <a:p>
          <a:endParaRPr lang="ru-RU" sz="1800"/>
        </a:p>
      </dgm:t>
    </dgm:pt>
    <dgm:pt modelId="{8C71B076-D799-41B4-80D4-C67EADFF6034}" type="sibTrans" cxnId="{C3A21E91-58C4-43A9-8927-3F5B75E26ED7}">
      <dgm:prSet/>
      <dgm:spPr/>
      <dgm:t>
        <a:bodyPr/>
        <a:lstStyle/>
        <a:p>
          <a:endParaRPr lang="ru-RU" sz="1800"/>
        </a:p>
      </dgm:t>
    </dgm:pt>
    <dgm:pt modelId="{14BE8FEB-B766-498F-8452-57BEA903B0EE}">
      <dgm:prSet phldrT="[Текст]" custT="1"/>
      <dgm:spPr/>
      <dgm:t>
        <a:bodyPr/>
        <a:lstStyle/>
        <a:p>
          <a:r>
            <a:rPr lang="ru-RU" sz="1100" b="1" dirty="0" smtClean="0"/>
            <a:t>ИСПОЛЬЗОВАНИЕ РЕСУРСОВ ГОРОДА В ОРГАНИЗАЦИИ ПРОФИЛЬНОГО ОБУЧЕНИЯ</a:t>
          </a:r>
          <a:endParaRPr lang="ru-RU" sz="1100" b="1" dirty="0"/>
        </a:p>
      </dgm:t>
    </dgm:pt>
    <dgm:pt modelId="{9BE2BC9E-1554-4B84-B432-B44A641827D7}" type="parTrans" cxnId="{04D64CA6-684B-426B-8C41-F68AE40DA2FB}">
      <dgm:prSet/>
      <dgm:spPr/>
      <dgm:t>
        <a:bodyPr/>
        <a:lstStyle/>
        <a:p>
          <a:endParaRPr lang="ru-RU" sz="1800"/>
        </a:p>
      </dgm:t>
    </dgm:pt>
    <dgm:pt modelId="{CDD06231-CD15-4792-9181-AAD6D69A1B98}" type="sibTrans" cxnId="{04D64CA6-684B-426B-8C41-F68AE40DA2FB}">
      <dgm:prSet/>
      <dgm:spPr/>
      <dgm:t>
        <a:bodyPr/>
        <a:lstStyle/>
        <a:p>
          <a:endParaRPr lang="ru-RU" sz="1800"/>
        </a:p>
      </dgm:t>
    </dgm:pt>
    <dgm:pt modelId="{1DA2B8DA-EBD9-4886-9707-CD328AC9635D}">
      <dgm:prSet phldrT="[Текст]" custT="1"/>
      <dgm:spPr/>
      <dgm:t>
        <a:bodyPr/>
        <a:lstStyle/>
        <a:p>
          <a:r>
            <a:rPr lang="ru-RU" sz="1100" b="1" dirty="0" smtClean="0"/>
            <a:t>УПРАВЛЕНИЕ ПРОЕКТОМ НА ОСНОВЕ РАБОТЫ ПРОЕКТНОГО ОФИСА</a:t>
          </a:r>
          <a:endParaRPr lang="ru-RU" sz="1100" b="1" dirty="0"/>
        </a:p>
      </dgm:t>
    </dgm:pt>
    <dgm:pt modelId="{0274A79D-4AA5-4419-BB0B-5A20902D03AF}" type="parTrans" cxnId="{5EB78720-4A30-49FE-A5D1-4A0C7E42DF42}">
      <dgm:prSet/>
      <dgm:spPr/>
      <dgm:t>
        <a:bodyPr/>
        <a:lstStyle/>
        <a:p>
          <a:endParaRPr lang="ru-RU" sz="1800"/>
        </a:p>
      </dgm:t>
    </dgm:pt>
    <dgm:pt modelId="{C0A1002B-97B0-4995-99E0-78D3EAD41993}" type="sibTrans" cxnId="{5EB78720-4A30-49FE-A5D1-4A0C7E42DF42}">
      <dgm:prSet/>
      <dgm:spPr/>
      <dgm:t>
        <a:bodyPr/>
        <a:lstStyle/>
        <a:p>
          <a:endParaRPr lang="ru-RU" sz="1800"/>
        </a:p>
      </dgm:t>
    </dgm:pt>
    <dgm:pt modelId="{E952BCAF-A037-425B-B692-46A3FF61C1F9}">
      <dgm:prSet phldrT="[Текст]" custT="1"/>
      <dgm:spPr/>
      <dgm:t>
        <a:bodyPr/>
        <a:lstStyle/>
        <a:p>
          <a:r>
            <a:rPr lang="ru-RU" sz="1100" b="1" dirty="0" smtClean="0"/>
            <a:t>ОЦЕНКА РЕЗУЛЬТАТОВ ПРОЕКТА НА ОСНОВЕ ПОКАЗАТЕЛЕЙ ВОСТРЕБОВАННОСТИ НА РЫНКЕ ТРУДА</a:t>
          </a:r>
          <a:endParaRPr lang="ru-RU" sz="1100" b="1" dirty="0"/>
        </a:p>
      </dgm:t>
    </dgm:pt>
    <dgm:pt modelId="{54B11CDB-7856-4BDD-B5BA-17E19128D7AF}" type="parTrans" cxnId="{2FCFDF26-4247-42E3-B074-74745FA88E9D}">
      <dgm:prSet/>
      <dgm:spPr/>
      <dgm:t>
        <a:bodyPr/>
        <a:lstStyle/>
        <a:p>
          <a:endParaRPr lang="ru-RU" sz="1800"/>
        </a:p>
      </dgm:t>
    </dgm:pt>
    <dgm:pt modelId="{99720B12-0549-4246-9B3B-18B18170F9E0}" type="sibTrans" cxnId="{2FCFDF26-4247-42E3-B074-74745FA88E9D}">
      <dgm:prSet/>
      <dgm:spPr/>
      <dgm:t>
        <a:bodyPr/>
        <a:lstStyle/>
        <a:p>
          <a:endParaRPr lang="ru-RU" sz="1800"/>
        </a:p>
      </dgm:t>
    </dgm:pt>
    <dgm:pt modelId="{B7964DAC-7E4F-4DB8-94A3-D1B4B67BD192}" type="pres">
      <dgm:prSet presAssocID="{90F3E6A7-9495-4EBD-B333-913D3A4205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5D99284-7AF3-427A-8F86-7C37EEDFFC00}" type="pres">
      <dgm:prSet presAssocID="{90F3E6A7-9495-4EBD-B333-913D3A42054D}" presName="Name1" presStyleCnt="0"/>
      <dgm:spPr/>
    </dgm:pt>
    <dgm:pt modelId="{BBAD443F-FFF6-4E97-9FD9-ACD49A23C1F1}" type="pres">
      <dgm:prSet presAssocID="{90F3E6A7-9495-4EBD-B333-913D3A42054D}" presName="cycle" presStyleCnt="0"/>
      <dgm:spPr/>
    </dgm:pt>
    <dgm:pt modelId="{6B35D48F-EC81-47E3-AC20-73D3F942DA8A}" type="pres">
      <dgm:prSet presAssocID="{90F3E6A7-9495-4EBD-B333-913D3A42054D}" presName="srcNode" presStyleLbl="node1" presStyleIdx="0" presStyleCnt="7"/>
      <dgm:spPr/>
    </dgm:pt>
    <dgm:pt modelId="{9A1D9C93-614C-4AD5-B086-C7B7895DA465}" type="pres">
      <dgm:prSet presAssocID="{90F3E6A7-9495-4EBD-B333-913D3A42054D}" presName="conn" presStyleLbl="parChTrans1D2" presStyleIdx="0" presStyleCnt="1"/>
      <dgm:spPr/>
      <dgm:t>
        <a:bodyPr/>
        <a:lstStyle/>
        <a:p>
          <a:endParaRPr lang="ru-RU"/>
        </a:p>
      </dgm:t>
    </dgm:pt>
    <dgm:pt modelId="{6F2AAD07-3601-4774-B7A8-A05FFBA18736}" type="pres">
      <dgm:prSet presAssocID="{90F3E6A7-9495-4EBD-B333-913D3A42054D}" presName="extraNode" presStyleLbl="node1" presStyleIdx="0" presStyleCnt="7"/>
      <dgm:spPr/>
    </dgm:pt>
    <dgm:pt modelId="{D7426E67-2EA5-4FD2-B42B-EE4F6009DF5E}" type="pres">
      <dgm:prSet presAssocID="{90F3E6A7-9495-4EBD-B333-913D3A42054D}" presName="dstNode" presStyleLbl="node1" presStyleIdx="0" presStyleCnt="7"/>
      <dgm:spPr/>
    </dgm:pt>
    <dgm:pt modelId="{BAB0A772-432E-4905-9DE2-692F6D0CA198}" type="pres">
      <dgm:prSet presAssocID="{EFA4BD04-A368-482C-9CF0-E29A7538919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B35A-7FF0-43C9-93FE-CAAD07C562BF}" type="pres">
      <dgm:prSet presAssocID="{EFA4BD04-A368-482C-9CF0-E29A7538919C}" presName="accent_1" presStyleCnt="0"/>
      <dgm:spPr/>
    </dgm:pt>
    <dgm:pt modelId="{1303D865-A42D-47A7-9262-188A5968AEFD}" type="pres">
      <dgm:prSet presAssocID="{EFA4BD04-A368-482C-9CF0-E29A7538919C}" presName="accentRepeatNode" presStyleLbl="solidFgAcc1" presStyleIdx="0" presStyleCnt="7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2D99D0A5-45C3-4513-ABC4-6C2992CCAAF4}" type="pres">
      <dgm:prSet presAssocID="{8AF91D7F-C1D5-4D80-AF62-6E89F15027B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2E02B-A4DA-45D3-81A7-1300EFFEAD34}" type="pres">
      <dgm:prSet presAssocID="{8AF91D7F-C1D5-4D80-AF62-6E89F15027BF}" presName="accent_2" presStyleCnt="0"/>
      <dgm:spPr/>
    </dgm:pt>
    <dgm:pt modelId="{C12EECAB-BE43-4337-BE92-69D785C17F35}" type="pres">
      <dgm:prSet presAssocID="{8AF91D7F-C1D5-4D80-AF62-6E89F15027BF}" presName="accentRepeatNode" presStyleLbl="solidFgAcc1" presStyleIdx="1" presStyleCnt="7" custLinFactNeighborX="4369" custLinFactNeighborY="8606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543EC9DE-0FE1-41DF-A6BB-13361D6B3829}" type="pres">
      <dgm:prSet presAssocID="{B91AF9EB-BCB3-4956-829C-0B5189F32EA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5C348-5ADF-401F-8CC4-11AE9A5F6247}" type="pres">
      <dgm:prSet presAssocID="{B91AF9EB-BCB3-4956-829C-0B5189F32EA0}" presName="accent_3" presStyleCnt="0"/>
      <dgm:spPr/>
    </dgm:pt>
    <dgm:pt modelId="{FB6F15B9-D165-4D9E-A1DA-F9F532ADE0A8}" type="pres">
      <dgm:prSet presAssocID="{B91AF9EB-BCB3-4956-829C-0B5189F32EA0}" presName="accentRepeatNode" presStyleLbl="solidFgAcc1" presStyleIdx="2" presStyleCnt="7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6771D57-D4DB-429A-92D3-17D809949928}" type="pres">
      <dgm:prSet presAssocID="{6B795F5F-67B3-446F-A1E7-571DEC478B1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EA0D7-9B7B-47C3-980D-0D4260181E25}" type="pres">
      <dgm:prSet presAssocID="{6B795F5F-67B3-446F-A1E7-571DEC478B19}" presName="accent_4" presStyleCnt="0"/>
      <dgm:spPr/>
    </dgm:pt>
    <dgm:pt modelId="{F7626A40-9BDE-4A0D-9478-21F71F9D1F4F}" type="pres">
      <dgm:prSet presAssocID="{6B795F5F-67B3-446F-A1E7-571DEC478B19}" presName="accentRepeatNode" presStyleLbl="solidFgAcc1" presStyleIdx="3" presStyleCnt="7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5FF929C-662A-4A08-AC53-EDD1BE25BBBB}" type="pres">
      <dgm:prSet presAssocID="{14BE8FEB-B766-498F-8452-57BEA903B0E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F7541-5B8B-41FF-961A-689BB67BAAEA}" type="pres">
      <dgm:prSet presAssocID="{14BE8FEB-B766-498F-8452-57BEA903B0EE}" presName="accent_5" presStyleCnt="0"/>
      <dgm:spPr/>
    </dgm:pt>
    <dgm:pt modelId="{D9921C48-3215-46EE-B76F-938664891261}" type="pres">
      <dgm:prSet presAssocID="{14BE8FEB-B766-498F-8452-57BEA903B0EE}" presName="accentRepeatNode" presStyleLbl="solidFgAcc1" presStyleIdx="4" presStyleCnt="7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6EC1A18-0882-438C-99CC-66BB46E7350A}" type="pres">
      <dgm:prSet presAssocID="{1DA2B8DA-EBD9-4886-9707-CD328AC963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E05D4-A7B0-4E9A-912C-168A21F5F0CA}" type="pres">
      <dgm:prSet presAssocID="{1DA2B8DA-EBD9-4886-9707-CD328AC9635D}" presName="accent_6" presStyleCnt="0"/>
      <dgm:spPr/>
    </dgm:pt>
    <dgm:pt modelId="{468F0729-156F-449A-935A-CB0BB270A441}" type="pres">
      <dgm:prSet presAssocID="{1DA2B8DA-EBD9-4886-9707-CD328AC9635D}" presName="accentRepeatNode" presStyleLbl="solidFgAcc1" presStyleIdx="5" presStyleCnt="7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77F08CA-05BC-4ED4-89A8-6DBA527FBB33}" type="pres">
      <dgm:prSet presAssocID="{E952BCAF-A037-425B-B692-46A3FF61C1F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6B30-07F8-4D45-ADF7-F5C28D9DB9A4}" type="pres">
      <dgm:prSet presAssocID="{E952BCAF-A037-425B-B692-46A3FF61C1F9}" presName="accent_7" presStyleCnt="0"/>
      <dgm:spPr/>
    </dgm:pt>
    <dgm:pt modelId="{B8426758-C9CA-495D-B85B-8FEF247D4203}" type="pres">
      <dgm:prSet presAssocID="{E952BCAF-A037-425B-B692-46A3FF61C1F9}" presName="accentRepeatNode" presStyleLbl="solidFgAcc1" presStyleIdx="6" presStyleCnt="7"/>
      <dgm:spPr>
        <a:solidFill>
          <a:srgbClr val="CBC9E6"/>
        </a:solidFill>
      </dgm:spPr>
      <dgm:t>
        <a:bodyPr/>
        <a:lstStyle/>
        <a:p>
          <a:endParaRPr lang="ru-RU"/>
        </a:p>
      </dgm:t>
    </dgm:pt>
  </dgm:ptLst>
  <dgm:cxnLst>
    <dgm:cxn modelId="{11ED57F9-CB96-4734-90DD-995014354D62}" srcId="{90F3E6A7-9495-4EBD-B333-913D3A42054D}" destId="{8AF91D7F-C1D5-4D80-AF62-6E89F15027BF}" srcOrd="1" destOrd="0" parTransId="{D150BD85-B6F4-456F-9788-459E50640966}" sibTransId="{A06F528A-3C62-4BEB-AB70-26900D6B8063}"/>
    <dgm:cxn modelId="{89595B3D-6A06-4615-8457-49AD1233A7E6}" type="presOf" srcId="{8AF91D7F-C1D5-4D80-AF62-6E89F15027BF}" destId="{2D99D0A5-45C3-4513-ABC4-6C2992CCAAF4}" srcOrd="0" destOrd="0" presId="urn:microsoft.com/office/officeart/2008/layout/VerticalCurvedList"/>
    <dgm:cxn modelId="{6E75C305-1546-44FD-B579-5880645DD099}" srcId="{90F3E6A7-9495-4EBD-B333-913D3A42054D}" destId="{EFA4BD04-A368-482C-9CF0-E29A7538919C}" srcOrd="0" destOrd="0" parTransId="{4776671A-F58A-4911-85B2-193C08A8F283}" sibTransId="{F2E93F99-CF5E-439F-90B1-756C42273C7C}"/>
    <dgm:cxn modelId="{53D3D4D3-57EC-4ADB-AF9A-B02F1437E0AC}" type="presOf" srcId="{F2E93F99-CF5E-439F-90B1-756C42273C7C}" destId="{9A1D9C93-614C-4AD5-B086-C7B7895DA465}" srcOrd="0" destOrd="0" presId="urn:microsoft.com/office/officeart/2008/layout/VerticalCurvedList"/>
    <dgm:cxn modelId="{C7344E0A-624D-4B9E-A96E-A7C7F73086B8}" srcId="{90F3E6A7-9495-4EBD-B333-913D3A42054D}" destId="{988D1A17-75B3-41E7-A3A6-069E0957C571}" srcOrd="9" destOrd="0" parTransId="{60C0BAEE-D203-4B9C-AAC0-C48C1BFFB90D}" sibTransId="{768B3553-E38A-4304-8F82-2383DE1EF014}"/>
    <dgm:cxn modelId="{82290807-92CF-4F7A-8C28-D5FFF703DD60}" type="presOf" srcId="{B91AF9EB-BCB3-4956-829C-0B5189F32EA0}" destId="{543EC9DE-0FE1-41DF-A6BB-13361D6B3829}" srcOrd="0" destOrd="0" presId="urn:microsoft.com/office/officeart/2008/layout/VerticalCurvedList"/>
    <dgm:cxn modelId="{EF420CFF-E49B-4761-8399-C936872E2706}" srcId="{90F3E6A7-9495-4EBD-B333-913D3A42054D}" destId="{1B1D59C0-DCD8-4FA9-9B40-245AB75281E3}" srcOrd="8" destOrd="0" parTransId="{6117FCE1-6721-40F0-96D0-D754C5890A15}" sibTransId="{570FB550-9B7B-4095-9D01-EC72361A5342}"/>
    <dgm:cxn modelId="{2ADB8A48-9034-49AC-8461-23FB3D2AA940}" type="presOf" srcId="{14BE8FEB-B766-498F-8452-57BEA903B0EE}" destId="{45FF929C-662A-4A08-AC53-EDD1BE25BBBB}" srcOrd="0" destOrd="0" presId="urn:microsoft.com/office/officeart/2008/layout/VerticalCurvedList"/>
    <dgm:cxn modelId="{5EB78720-4A30-49FE-A5D1-4A0C7E42DF42}" srcId="{90F3E6A7-9495-4EBD-B333-913D3A42054D}" destId="{1DA2B8DA-EBD9-4886-9707-CD328AC9635D}" srcOrd="5" destOrd="0" parTransId="{0274A79D-4AA5-4419-BB0B-5A20902D03AF}" sibTransId="{C0A1002B-97B0-4995-99E0-78D3EAD41993}"/>
    <dgm:cxn modelId="{91FA9DF4-9BC4-4DD6-BE95-A701241655C2}" type="presOf" srcId="{6B795F5F-67B3-446F-A1E7-571DEC478B19}" destId="{36771D57-D4DB-429A-92D3-17D809949928}" srcOrd="0" destOrd="0" presId="urn:microsoft.com/office/officeart/2008/layout/VerticalCurvedList"/>
    <dgm:cxn modelId="{04D64CA6-684B-426B-8C41-F68AE40DA2FB}" srcId="{90F3E6A7-9495-4EBD-B333-913D3A42054D}" destId="{14BE8FEB-B766-498F-8452-57BEA903B0EE}" srcOrd="4" destOrd="0" parTransId="{9BE2BC9E-1554-4B84-B432-B44A641827D7}" sibTransId="{CDD06231-CD15-4792-9181-AAD6D69A1B98}"/>
    <dgm:cxn modelId="{2A507115-914E-44AB-82C4-86DC31B36FA0}" type="presOf" srcId="{90F3E6A7-9495-4EBD-B333-913D3A42054D}" destId="{B7964DAC-7E4F-4DB8-94A3-D1B4B67BD192}" srcOrd="0" destOrd="0" presId="urn:microsoft.com/office/officeart/2008/layout/VerticalCurvedList"/>
    <dgm:cxn modelId="{815ADD05-6708-4113-8401-5AAB33339204}" type="presOf" srcId="{1DA2B8DA-EBD9-4886-9707-CD328AC9635D}" destId="{F6EC1A18-0882-438C-99CC-66BB46E7350A}" srcOrd="0" destOrd="0" presId="urn:microsoft.com/office/officeart/2008/layout/VerticalCurvedList"/>
    <dgm:cxn modelId="{283750FE-0751-4033-BC91-4DE6364C38E7}" srcId="{90F3E6A7-9495-4EBD-B333-913D3A42054D}" destId="{B91AF9EB-BCB3-4956-829C-0B5189F32EA0}" srcOrd="2" destOrd="0" parTransId="{4E805A7D-D9A0-4158-AE88-B09403CD8534}" sibTransId="{E94D9BF9-C977-44A7-8A53-ABFE2E7376F2}"/>
    <dgm:cxn modelId="{2FCFDF26-4247-42E3-B074-74745FA88E9D}" srcId="{90F3E6A7-9495-4EBD-B333-913D3A42054D}" destId="{E952BCAF-A037-425B-B692-46A3FF61C1F9}" srcOrd="6" destOrd="0" parTransId="{54B11CDB-7856-4BDD-B5BA-17E19128D7AF}" sibTransId="{99720B12-0549-4246-9B3B-18B18170F9E0}"/>
    <dgm:cxn modelId="{5605A9C4-AD24-47E1-A3F4-F51BD2FBAC94}" srcId="{90F3E6A7-9495-4EBD-B333-913D3A42054D}" destId="{BCC6A5F7-E64C-4912-90C4-FA077842E969}" srcOrd="7" destOrd="0" parTransId="{586CD6DD-EE54-46AC-A212-887100D756D8}" sibTransId="{2F7EE364-C915-4687-A43E-877522EB5509}"/>
    <dgm:cxn modelId="{C3A21E91-58C4-43A9-8927-3F5B75E26ED7}" srcId="{90F3E6A7-9495-4EBD-B333-913D3A42054D}" destId="{6B795F5F-67B3-446F-A1E7-571DEC478B19}" srcOrd="3" destOrd="0" parTransId="{603968F7-4AF1-4D8A-9DB6-27B32DD547B2}" sibTransId="{8C71B076-D799-41B4-80D4-C67EADFF6034}"/>
    <dgm:cxn modelId="{9DD92D68-072E-43C4-B4C2-8F988ACF2430}" type="presOf" srcId="{E952BCAF-A037-425B-B692-46A3FF61C1F9}" destId="{B77F08CA-05BC-4ED4-89A8-6DBA527FBB33}" srcOrd="0" destOrd="0" presId="urn:microsoft.com/office/officeart/2008/layout/VerticalCurvedList"/>
    <dgm:cxn modelId="{7F53FFE0-1B5B-4D4B-9DFC-CA2821CED450}" type="presOf" srcId="{EFA4BD04-A368-482C-9CF0-E29A7538919C}" destId="{BAB0A772-432E-4905-9DE2-692F6D0CA198}" srcOrd="0" destOrd="0" presId="urn:microsoft.com/office/officeart/2008/layout/VerticalCurvedList"/>
    <dgm:cxn modelId="{6C683D4D-5D93-4C5C-B5B0-337FBC925B3A}" type="presParOf" srcId="{B7964DAC-7E4F-4DB8-94A3-D1B4B67BD192}" destId="{55D99284-7AF3-427A-8F86-7C37EEDFFC00}" srcOrd="0" destOrd="0" presId="urn:microsoft.com/office/officeart/2008/layout/VerticalCurvedList"/>
    <dgm:cxn modelId="{B204BCD0-549E-4415-8625-C4E2E402CB6C}" type="presParOf" srcId="{55D99284-7AF3-427A-8F86-7C37EEDFFC00}" destId="{BBAD443F-FFF6-4E97-9FD9-ACD49A23C1F1}" srcOrd="0" destOrd="0" presId="urn:microsoft.com/office/officeart/2008/layout/VerticalCurvedList"/>
    <dgm:cxn modelId="{A0DB2ADF-B1B7-445A-BA11-A407D3DD2AFB}" type="presParOf" srcId="{BBAD443F-FFF6-4E97-9FD9-ACD49A23C1F1}" destId="{6B35D48F-EC81-47E3-AC20-73D3F942DA8A}" srcOrd="0" destOrd="0" presId="urn:microsoft.com/office/officeart/2008/layout/VerticalCurvedList"/>
    <dgm:cxn modelId="{E817EC7A-E5DC-4865-AF81-407683C4E811}" type="presParOf" srcId="{BBAD443F-FFF6-4E97-9FD9-ACD49A23C1F1}" destId="{9A1D9C93-614C-4AD5-B086-C7B7895DA465}" srcOrd="1" destOrd="0" presId="urn:microsoft.com/office/officeart/2008/layout/VerticalCurvedList"/>
    <dgm:cxn modelId="{C29551CD-812E-495F-A5EB-6353ED8C3999}" type="presParOf" srcId="{BBAD443F-FFF6-4E97-9FD9-ACD49A23C1F1}" destId="{6F2AAD07-3601-4774-B7A8-A05FFBA18736}" srcOrd="2" destOrd="0" presId="urn:microsoft.com/office/officeart/2008/layout/VerticalCurvedList"/>
    <dgm:cxn modelId="{6175C009-6C81-4BCA-A0CF-69AED279154D}" type="presParOf" srcId="{BBAD443F-FFF6-4E97-9FD9-ACD49A23C1F1}" destId="{D7426E67-2EA5-4FD2-B42B-EE4F6009DF5E}" srcOrd="3" destOrd="0" presId="urn:microsoft.com/office/officeart/2008/layout/VerticalCurvedList"/>
    <dgm:cxn modelId="{98468371-18E8-4E1B-9E6C-D0174D5DD987}" type="presParOf" srcId="{55D99284-7AF3-427A-8F86-7C37EEDFFC00}" destId="{BAB0A772-432E-4905-9DE2-692F6D0CA198}" srcOrd="1" destOrd="0" presId="urn:microsoft.com/office/officeart/2008/layout/VerticalCurvedList"/>
    <dgm:cxn modelId="{94488B08-5276-4240-BBE2-CD5282DEE2B9}" type="presParOf" srcId="{55D99284-7AF3-427A-8F86-7C37EEDFFC00}" destId="{510AB35A-7FF0-43C9-93FE-CAAD07C562BF}" srcOrd="2" destOrd="0" presId="urn:microsoft.com/office/officeart/2008/layout/VerticalCurvedList"/>
    <dgm:cxn modelId="{61395C51-275A-4793-B547-5624AFA1A427}" type="presParOf" srcId="{510AB35A-7FF0-43C9-93FE-CAAD07C562BF}" destId="{1303D865-A42D-47A7-9262-188A5968AEFD}" srcOrd="0" destOrd="0" presId="urn:microsoft.com/office/officeart/2008/layout/VerticalCurvedList"/>
    <dgm:cxn modelId="{BB0D7395-234D-4E1D-9160-5856AA6549B5}" type="presParOf" srcId="{55D99284-7AF3-427A-8F86-7C37EEDFFC00}" destId="{2D99D0A5-45C3-4513-ABC4-6C2992CCAAF4}" srcOrd="3" destOrd="0" presId="urn:microsoft.com/office/officeart/2008/layout/VerticalCurvedList"/>
    <dgm:cxn modelId="{3B6379E9-D043-4A74-A011-FBC406D80FCA}" type="presParOf" srcId="{55D99284-7AF3-427A-8F86-7C37EEDFFC00}" destId="{9772E02B-A4DA-45D3-81A7-1300EFFEAD34}" srcOrd="4" destOrd="0" presId="urn:microsoft.com/office/officeart/2008/layout/VerticalCurvedList"/>
    <dgm:cxn modelId="{01D11057-5D06-4991-998B-C6110F8C1975}" type="presParOf" srcId="{9772E02B-A4DA-45D3-81A7-1300EFFEAD34}" destId="{C12EECAB-BE43-4337-BE92-69D785C17F35}" srcOrd="0" destOrd="0" presId="urn:microsoft.com/office/officeart/2008/layout/VerticalCurvedList"/>
    <dgm:cxn modelId="{6B18E6EC-0565-4520-B76C-0FF2DE6E9FAF}" type="presParOf" srcId="{55D99284-7AF3-427A-8F86-7C37EEDFFC00}" destId="{543EC9DE-0FE1-41DF-A6BB-13361D6B3829}" srcOrd="5" destOrd="0" presId="urn:microsoft.com/office/officeart/2008/layout/VerticalCurvedList"/>
    <dgm:cxn modelId="{B2A61BCD-49D2-4DD5-9941-DCF885D6D5E5}" type="presParOf" srcId="{55D99284-7AF3-427A-8F86-7C37EEDFFC00}" destId="{8925C348-5ADF-401F-8CC4-11AE9A5F6247}" srcOrd="6" destOrd="0" presId="urn:microsoft.com/office/officeart/2008/layout/VerticalCurvedList"/>
    <dgm:cxn modelId="{E4E21CF1-177F-4066-9811-6758B098E7B8}" type="presParOf" srcId="{8925C348-5ADF-401F-8CC4-11AE9A5F6247}" destId="{FB6F15B9-D165-4D9E-A1DA-F9F532ADE0A8}" srcOrd="0" destOrd="0" presId="urn:microsoft.com/office/officeart/2008/layout/VerticalCurvedList"/>
    <dgm:cxn modelId="{9AF57AA3-0831-44DD-BE92-AD3258FCCFA5}" type="presParOf" srcId="{55D99284-7AF3-427A-8F86-7C37EEDFFC00}" destId="{36771D57-D4DB-429A-92D3-17D809949928}" srcOrd="7" destOrd="0" presId="urn:microsoft.com/office/officeart/2008/layout/VerticalCurvedList"/>
    <dgm:cxn modelId="{C6723578-B83A-4524-9023-5BF20C94B1DB}" type="presParOf" srcId="{55D99284-7AF3-427A-8F86-7C37EEDFFC00}" destId="{AA2EA0D7-9B7B-47C3-980D-0D4260181E25}" srcOrd="8" destOrd="0" presId="urn:microsoft.com/office/officeart/2008/layout/VerticalCurvedList"/>
    <dgm:cxn modelId="{65917959-0D32-445A-9BA7-AA486D02AC32}" type="presParOf" srcId="{AA2EA0D7-9B7B-47C3-980D-0D4260181E25}" destId="{F7626A40-9BDE-4A0D-9478-21F71F9D1F4F}" srcOrd="0" destOrd="0" presId="urn:microsoft.com/office/officeart/2008/layout/VerticalCurvedList"/>
    <dgm:cxn modelId="{D157320C-2396-457C-A32A-12338343CDCF}" type="presParOf" srcId="{55D99284-7AF3-427A-8F86-7C37EEDFFC00}" destId="{45FF929C-662A-4A08-AC53-EDD1BE25BBBB}" srcOrd="9" destOrd="0" presId="urn:microsoft.com/office/officeart/2008/layout/VerticalCurvedList"/>
    <dgm:cxn modelId="{8C099973-088B-445E-A691-5A15457AE0CD}" type="presParOf" srcId="{55D99284-7AF3-427A-8F86-7C37EEDFFC00}" destId="{017F7541-5B8B-41FF-961A-689BB67BAAEA}" srcOrd="10" destOrd="0" presId="urn:microsoft.com/office/officeart/2008/layout/VerticalCurvedList"/>
    <dgm:cxn modelId="{C3113F40-6504-452B-81D4-C43C69EB4A12}" type="presParOf" srcId="{017F7541-5B8B-41FF-961A-689BB67BAAEA}" destId="{D9921C48-3215-46EE-B76F-938664891261}" srcOrd="0" destOrd="0" presId="urn:microsoft.com/office/officeart/2008/layout/VerticalCurvedList"/>
    <dgm:cxn modelId="{EB5CB19E-47E8-4079-8A88-B5B8B19FB554}" type="presParOf" srcId="{55D99284-7AF3-427A-8F86-7C37EEDFFC00}" destId="{F6EC1A18-0882-438C-99CC-66BB46E7350A}" srcOrd="11" destOrd="0" presId="urn:microsoft.com/office/officeart/2008/layout/VerticalCurvedList"/>
    <dgm:cxn modelId="{8849F385-9975-4E89-B3E9-E5D7964C8AE5}" type="presParOf" srcId="{55D99284-7AF3-427A-8F86-7C37EEDFFC00}" destId="{D6CE05D4-A7B0-4E9A-912C-168A21F5F0CA}" srcOrd="12" destOrd="0" presId="urn:microsoft.com/office/officeart/2008/layout/VerticalCurvedList"/>
    <dgm:cxn modelId="{FF60AAD0-2442-47EE-9D90-48DA7EC1BABE}" type="presParOf" srcId="{D6CE05D4-A7B0-4E9A-912C-168A21F5F0CA}" destId="{468F0729-156F-449A-935A-CB0BB270A441}" srcOrd="0" destOrd="0" presId="urn:microsoft.com/office/officeart/2008/layout/VerticalCurvedList"/>
    <dgm:cxn modelId="{C2A9D672-BE8F-4598-8DF2-48521CEDA7A6}" type="presParOf" srcId="{55D99284-7AF3-427A-8F86-7C37EEDFFC00}" destId="{B77F08CA-05BC-4ED4-89A8-6DBA527FBB33}" srcOrd="13" destOrd="0" presId="urn:microsoft.com/office/officeart/2008/layout/VerticalCurvedList"/>
    <dgm:cxn modelId="{BF7B9D4E-F399-4E8F-A6FD-23C0B42DEFA0}" type="presParOf" srcId="{55D99284-7AF3-427A-8F86-7C37EEDFFC00}" destId="{A3916B30-07F8-4D45-ADF7-F5C28D9DB9A4}" srcOrd="14" destOrd="0" presId="urn:microsoft.com/office/officeart/2008/layout/VerticalCurvedList"/>
    <dgm:cxn modelId="{D6CFB031-E012-4E1E-9110-897E09E36323}" type="presParOf" srcId="{A3916B30-07F8-4D45-ADF7-F5C28D9DB9A4}" destId="{B8426758-C9CA-495D-B85B-8FEF247D4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D9C93-614C-4AD5-B086-C7B7895DA465}">
      <dsp:nvSpPr>
        <dsp:cNvPr id="0" name=""/>
        <dsp:cNvSpPr/>
      </dsp:nvSpPr>
      <dsp:spPr>
        <a:xfrm>
          <a:off x="-6563195" y="-1004516"/>
          <a:ext cx="7817852" cy="7817852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0A772-432E-4905-9DE2-692F6D0CA198}">
      <dsp:nvSpPr>
        <dsp:cNvPr id="0" name=""/>
        <dsp:cNvSpPr/>
      </dsp:nvSpPr>
      <dsp:spPr>
        <a:xfrm>
          <a:off x="407488" y="264068"/>
          <a:ext cx="8040097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ОБЪЕДИНЕНИЕ УСИЛИЙ ШКОЛ, УНИВЕРСИТЕТОВ, ТЕХНОПАРКОВ, ЦЕНТРОВ ТЕХНОЛОГИЧЕСКОЙ ПОДДЕРЖКИ ОБРАЗОВАНИЯ, ЦЕНТРОВ МОЛОДЕЖНОГО ИННОВАЦИОННОГО ТВОРЧЕСТВА, ПРОИЗВОДСТВЕННЫХ ПРЕДПРИЯТИЙ</a:t>
          </a:r>
          <a:endParaRPr lang="ru-RU" sz="1100" b="1" kern="1200" dirty="0"/>
        </a:p>
      </dsp:txBody>
      <dsp:txXfrm>
        <a:off x="407488" y="264068"/>
        <a:ext cx="8040097" cy="527905"/>
      </dsp:txXfrm>
    </dsp:sp>
    <dsp:sp modelId="{1303D865-A42D-47A7-9262-188A5968AEFD}">
      <dsp:nvSpPr>
        <dsp:cNvPr id="0" name=""/>
        <dsp:cNvSpPr/>
      </dsp:nvSpPr>
      <dsp:spPr>
        <a:xfrm>
          <a:off x="77547" y="198080"/>
          <a:ext cx="659881" cy="659881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9D0A5-45C3-4513-ABC4-6C2992CCAAF4}">
      <dsp:nvSpPr>
        <dsp:cNvPr id="0" name=""/>
        <dsp:cNvSpPr/>
      </dsp:nvSpPr>
      <dsp:spPr>
        <a:xfrm>
          <a:off x="885554" y="1056391"/>
          <a:ext cx="7562031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НЕЗАВИСИМАЯ ОЦЕНКА КАЧЕСТВА ОБРАЗОВАНИЯ</a:t>
          </a:r>
          <a:endParaRPr lang="ru-RU" sz="1100" b="1" kern="1200" dirty="0"/>
        </a:p>
      </dsp:txBody>
      <dsp:txXfrm>
        <a:off x="885554" y="1056391"/>
        <a:ext cx="7562031" cy="527905"/>
      </dsp:txXfrm>
    </dsp:sp>
    <dsp:sp modelId="{C12EECAB-BE43-4337-BE92-69D785C17F35}">
      <dsp:nvSpPr>
        <dsp:cNvPr id="0" name=""/>
        <dsp:cNvSpPr/>
      </dsp:nvSpPr>
      <dsp:spPr>
        <a:xfrm>
          <a:off x="584443" y="1047193"/>
          <a:ext cx="659881" cy="65988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EC9DE-0FE1-41DF-A6BB-13361D6B3829}">
      <dsp:nvSpPr>
        <dsp:cNvPr id="0" name=""/>
        <dsp:cNvSpPr/>
      </dsp:nvSpPr>
      <dsp:spPr>
        <a:xfrm>
          <a:off x="1147532" y="1848133"/>
          <a:ext cx="7300054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ИНТЕГРАЦИЯ РЕСУРСОВ ОСНОВНЫХ И ДОПОЛНИТЕЛЬНЫХ ОБРАЗОВАТЕЛЬНЫХ ПРОГРАММ, ОРГАНИЗАЦИЯ ЭФФЕКТИВНОГО ВЫБОРА ВНЕУРОЧНОЙ ДЕЯТЕЛЬНОСТИ</a:t>
          </a:r>
          <a:endParaRPr lang="ru-RU" sz="1100" b="1" kern="1200" dirty="0"/>
        </a:p>
      </dsp:txBody>
      <dsp:txXfrm>
        <a:off x="1147532" y="1848133"/>
        <a:ext cx="7300054" cy="527905"/>
      </dsp:txXfrm>
    </dsp:sp>
    <dsp:sp modelId="{FB6F15B9-D165-4D9E-A1DA-F9F532ADE0A8}">
      <dsp:nvSpPr>
        <dsp:cNvPr id="0" name=""/>
        <dsp:cNvSpPr/>
      </dsp:nvSpPr>
      <dsp:spPr>
        <a:xfrm>
          <a:off x="817591" y="1782145"/>
          <a:ext cx="659881" cy="65988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71D57-D4DB-429A-92D3-17D809949928}">
      <dsp:nvSpPr>
        <dsp:cNvPr id="0" name=""/>
        <dsp:cNvSpPr/>
      </dsp:nvSpPr>
      <dsp:spPr>
        <a:xfrm>
          <a:off x="1231179" y="2640456"/>
          <a:ext cx="7216407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ПРИОБРЕТЕНИЕ ПРАКТИЧЕСКИХ КОМПЕТЕНЦИЙ В ПРОЦЕССЕ РАБОТЫ В ЛАБОРАТОРИЯХ, ВЫПОЛНЕНИЯ ПРОЕКТОВ, ПРОХОЖДЕНИЯ ПРАКТИК </a:t>
          </a:r>
          <a:endParaRPr lang="ru-RU" sz="1100" b="1" kern="1200" dirty="0"/>
        </a:p>
      </dsp:txBody>
      <dsp:txXfrm>
        <a:off x="1231179" y="2640456"/>
        <a:ext cx="7216407" cy="527905"/>
      </dsp:txXfrm>
    </dsp:sp>
    <dsp:sp modelId="{F7626A40-9BDE-4A0D-9478-21F71F9D1F4F}">
      <dsp:nvSpPr>
        <dsp:cNvPr id="0" name=""/>
        <dsp:cNvSpPr/>
      </dsp:nvSpPr>
      <dsp:spPr>
        <a:xfrm>
          <a:off x="901238" y="2574468"/>
          <a:ext cx="659881" cy="65988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F929C-662A-4A08-AC53-EDD1BE25BBBB}">
      <dsp:nvSpPr>
        <dsp:cNvPr id="0" name=""/>
        <dsp:cNvSpPr/>
      </dsp:nvSpPr>
      <dsp:spPr>
        <a:xfrm>
          <a:off x="1147532" y="3432779"/>
          <a:ext cx="7300054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ИСПОЛЬЗОВАНИЕ РЕСУРСОВ ГОРОДА В ОРГАНИЗАЦИИ ПРОФИЛЬНОГО ОБУЧЕНИЯ</a:t>
          </a:r>
          <a:endParaRPr lang="ru-RU" sz="1100" b="1" kern="1200" dirty="0"/>
        </a:p>
      </dsp:txBody>
      <dsp:txXfrm>
        <a:off x="1147532" y="3432779"/>
        <a:ext cx="7300054" cy="527905"/>
      </dsp:txXfrm>
    </dsp:sp>
    <dsp:sp modelId="{D9921C48-3215-46EE-B76F-938664891261}">
      <dsp:nvSpPr>
        <dsp:cNvPr id="0" name=""/>
        <dsp:cNvSpPr/>
      </dsp:nvSpPr>
      <dsp:spPr>
        <a:xfrm>
          <a:off x="817591" y="3366791"/>
          <a:ext cx="659881" cy="65988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C1A18-0882-438C-99CC-66BB46E7350A}">
      <dsp:nvSpPr>
        <dsp:cNvPr id="0" name=""/>
        <dsp:cNvSpPr/>
      </dsp:nvSpPr>
      <dsp:spPr>
        <a:xfrm>
          <a:off x="885554" y="4224521"/>
          <a:ext cx="7562031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ПРОЕКТОМ НА ОСНОВЕ РАБОТЫ ПРОЕКТНОГО ОФИСА</a:t>
          </a:r>
          <a:endParaRPr lang="ru-RU" sz="1100" b="1" kern="1200" dirty="0"/>
        </a:p>
      </dsp:txBody>
      <dsp:txXfrm>
        <a:off x="885554" y="4224521"/>
        <a:ext cx="7562031" cy="527905"/>
      </dsp:txXfrm>
    </dsp:sp>
    <dsp:sp modelId="{468F0729-156F-449A-935A-CB0BB270A441}">
      <dsp:nvSpPr>
        <dsp:cNvPr id="0" name=""/>
        <dsp:cNvSpPr/>
      </dsp:nvSpPr>
      <dsp:spPr>
        <a:xfrm>
          <a:off x="555613" y="4158533"/>
          <a:ext cx="659881" cy="65988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F08CA-05BC-4ED4-89A8-6DBA527FBB33}">
      <dsp:nvSpPr>
        <dsp:cNvPr id="0" name=""/>
        <dsp:cNvSpPr/>
      </dsp:nvSpPr>
      <dsp:spPr>
        <a:xfrm>
          <a:off x="407488" y="5016844"/>
          <a:ext cx="8040097" cy="527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02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ОЦЕНКА РЕЗУЛЬТАТОВ ПРОЕКТА НА ОСНОВЕ ПОКАЗАТЕЛЕЙ ВОСТРЕБОВАННОСТИ НА РЫНКЕ ТРУДА</a:t>
          </a:r>
          <a:endParaRPr lang="ru-RU" sz="1100" b="1" kern="1200" dirty="0"/>
        </a:p>
      </dsp:txBody>
      <dsp:txXfrm>
        <a:off x="407488" y="5016844"/>
        <a:ext cx="8040097" cy="527905"/>
      </dsp:txXfrm>
    </dsp:sp>
    <dsp:sp modelId="{B8426758-C9CA-495D-B85B-8FEF247D4203}">
      <dsp:nvSpPr>
        <dsp:cNvPr id="0" name=""/>
        <dsp:cNvSpPr/>
      </dsp:nvSpPr>
      <dsp:spPr>
        <a:xfrm>
          <a:off x="77547" y="4950856"/>
          <a:ext cx="659881" cy="659881"/>
        </a:xfrm>
        <a:prstGeom prst="ellipse">
          <a:avLst/>
        </a:prstGeom>
        <a:solidFill>
          <a:srgbClr val="CBC9E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8D2D4-C07E-4557-9879-B0DD9DE41BBC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8229C-60CA-44B8-9CD9-E26B6585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Эдвард </a:t>
            </a:r>
            <a:r>
              <a:rPr lang="ru-RU" dirty="0" err="1" smtClean="0"/>
              <a:t>деминг</a:t>
            </a:r>
            <a:endParaRPr lang="ru-RU" dirty="0" smtClean="0"/>
          </a:p>
          <a:p>
            <a:r>
              <a:rPr lang="ru-RU" dirty="0" smtClean="0"/>
              <a:t>Джозеф </a:t>
            </a:r>
            <a:r>
              <a:rPr lang="ru-RU" dirty="0" err="1" smtClean="0"/>
              <a:t>джуран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- 29 сентября</a:t>
            </a:r>
            <a:r>
              <a:rPr lang="ru-RU" baseline="0" dirty="0" smtClean="0"/>
              <a:t> Мэр открыл </a:t>
            </a:r>
            <a:r>
              <a:rPr lang="ru-RU" baseline="0" dirty="0" err="1" smtClean="0"/>
              <a:t>технополис</a:t>
            </a:r>
            <a:r>
              <a:rPr lang="ru-RU" baseline="0" dirty="0" smtClean="0"/>
              <a:t> «Москва» (</a:t>
            </a:r>
            <a:r>
              <a:rPr lang="ru-RU" baseline="0" dirty="0" err="1" smtClean="0"/>
              <a:t>кванториумы</a:t>
            </a:r>
            <a:r>
              <a:rPr lang="ru-RU" baseline="0" dirty="0" smtClean="0"/>
              <a:t>) – </a:t>
            </a:r>
            <a:r>
              <a:rPr lang="ru-RU" baseline="0" dirty="0" err="1" smtClean="0"/>
              <a:t>аэро</a:t>
            </a:r>
            <a:r>
              <a:rPr lang="ru-RU" baseline="0" dirty="0" smtClean="0"/>
              <a:t>, нано, </a:t>
            </a:r>
            <a:r>
              <a:rPr lang="ru-RU" baseline="0" dirty="0" err="1" smtClean="0"/>
              <a:t>робо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энерджи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квантопарк</a:t>
            </a:r>
            <a:r>
              <a:rPr lang="ru-RU" baseline="0" dirty="0" smtClean="0"/>
              <a:t> (лекции и презентации)</a:t>
            </a:r>
          </a:p>
          <a:p>
            <a:pPr>
              <a:buFontTx/>
              <a:buChar char="-"/>
            </a:pPr>
            <a:r>
              <a:rPr lang="ru-RU" baseline="0" dirty="0" smtClean="0"/>
              <a:t>В метро статья о 26 технопарках</a:t>
            </a:r>
          </a:p>
          <a:p>
            <a:pPr>
              <a:buFontTx/>
              <a:buChar char="-"/>
            </a:pPr>
            <a:r>
              <a:rPr lang="ru-RU" baseline="0" dirty="0" err="1" smtClean="0"/>
              <a:t>Цмиты</a:t>
            </a:r>
            <a:r>
              <a:rPr lang="ru-RU" baseline="0" dirty="0" smtClean="0"/>
              <a:t> (20)</a:t>
            </a:r>
          </a:p>
          <a:p>
            <a:pPr>
              <a:buFontTx/>
              <a:buChar char="-"/>
            </a:pPr>
            <a:r>
              <a:rPr lang="ru-RU" baseline="0" dirty="0" smtClean="0"/>
              <a:t>Центры коллективного пользования РАН</a:t>
            </a:r>
          </a:p>
          <a:p>
            <a:pPr>
              <a:buFontTx/>
              <a:buChar char="-"/>
            </a:pPr>
            <a:r>
              <a:rPr lang="ru-RU" baseline="0" dirty="0" smtClean="0"/>
              <a:t>18 университетов</a:t>
            </a:r>
          </a:p>
          <a:p>
            <a:pPr>
              <a:buFontTx/>
              <a:buChar char="-"/>
            </a:pPr>
            <a:r>
              <a:rPr lang="ru-RU" baseline="0" dirty="0" smtClean="0"/>
              <a:t>Университеты внесли в правила приема учет победителей и призеров</a:t>
            </a:r>
          </a:p>
          <a:p>
            <a:pPr>
              <a:buFontTx/>
              <a:buChar char="-"/>
            </a:pPr>
            <a:r>
              <a:rPr lang="ru-RU" baseline="0" dirty="0" smtClean="0"/>
              <a:t>35 колледжей открыли программы профессионального обучения</a:t>
            </a:r>
          </a:p>
          <a:p>
            <a:pPr>
              <a:buFontTx/>
              <a:buChar char="-"/>
            </a:pPr>
            <a:r>
              <a:rPr lang="ru-RU" baseline="0" dirty="0" smtClean="0"/>
              <a:t>8 университетов создали на платформе инженерных ЦТПО – единый распределенный центр дополнительного образования </a:t>
            </a:r>
          </a:p>
          <a:p>
            <a:pPr>
              <a:buFontTx/>
              <a:buChar char="-"/>
            </a:pPr>
            <a:endParaRPr lang="ru-RU" baseline="0" dirty="0" smtClean="0"/>
          </a:p>
          <a:p>
            <a:pPr>
              <a:buFontTx/>
              <a:buChar char="-"/>
            </a:pPr>
            <a:endParaRPr lang="ru-RU" baseline="0" dirty="0" smtClean="0"/>
          </a:p>
          <a:p>
            <a:pPr>
              <a:buFontTx/>
              <a:buChar char="-"/>
            </a:pPr>
            <a:r>
              <a:rPr lang="ru-RU" baseline="0" dirty="0" smtClean="0"/>
              <a:t>Целое больше суммы его частей</a:t>
            </a:r>
          </a:p>
          <a:p>
            <a:pPr>
              <a:buFontTx/>
              <a:buChar char="-"/>
            </a:pPr>
            <a:r>
              <a:rPr lang="ru-RU" baseline="0" dirty="0" smtClean="0"/>
              <a:t>О результатах инженерного проекта (ролик)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ПРОБЛЕМЫ:</a:t>
            </a:r>
          </a:p>
          <a:p>
            <a:r>
              <a:rPr lang="ru-RU" dirty="0" smtClean="0"/>
              <a:t>1. Понятие </a:t>
            </a:r>
            <a:r>
              <a:rPr lang="ru-RU" dirty="0" err="1" smtClean="0"/>
              <a:t>предпрофессионального</a:t>
            </a:r>
            <a:r>
              <a:rPr lang="ru-RU" dirty="0" smtClean="0"/>
              <a:t> образования (</a:t>
            </a:r>
            <a:r>
              <a:rPr lang="ru-RU" smtClean="0"/>
              <a:t>внедряемые проекты)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Понимание целей и технологий инженерного образования (таблица)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Понимание вузами механизмов школьного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9C50D-B7BB-47D6-BA55-41485E4008A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6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CBBBB-A0E3-4EBC-853A-E37E3924FD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4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D8E6D-7FCC-4C89-991F-969D78777F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1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9BF34-5766-4734-9B5B-49C117B364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73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9BF34-5766-4734-9B5B-49C117B364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71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Высокие требования к учителям</a:t>
            </a:r>
          </a:p>
          <a:p>
            <a:endParaRPr lang="ru-RU" dirty="0" smtClean="0"/>
          </a:p>
          <a:p>
            <a:r>
              <a:rPr lang="ru-RU" b="1" dirty="0" smtClean="0"/>
              <a:t>Фильм Зобов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Предпрофессиональное</a:t>
            </a:r>
            <a:r>
              <a:rPr lang="ru-RU" dirty="0" smtClean="0"/>
              <a:t> образование</a:t>
            </a:r>
          </a:p>
          <a:p>
            <a:r>
              <a:rPr lang="ru-RU" dirty="0" smtClean="0"/>
              <a:t>Главная</a:t>
            </a:r>
            <a:r>
              <a:rPr lang="ru-RU" baseline="0" dirty="0" smtClean="0"/>
              <a:t> технология – профессиональная практика</a:t>
            </a:r>
          </a:p>
          <a:p>
            <a:r>
              <a:rPr lang="ru-RU" baseline="0" dirty="0" smtClean="0"/>
              <a:t>Среда обучения – </a:t>
            </a:r>
            <a:r>
              <a:rPr lang="ru-RU" baseline="0" dirty="0" err="1" smtClean="0"/>
              <a:t>внутришкольный</a:t>
            </a:r>
            <a:r>
              <a:rPr lang="ru-RU" baseline="0" dirty="0" smtClean="0"/>
              <a:t> инженерный технологический лицей</a:t>
            </a:r>
          </a:p>
          <a:p>
            <a:r>
              <a:rPr lang="ru-RU" baseline="0" dirty="0" smtClean="0"/>
              <a:t>Результаты – навыки для жизни и будущей инженерной профессии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Таблица «равно – не равно»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8229C-60CA-44B8-9CD9-E26B6585A7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fil.mos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hyperlink" Target="http://www.profil.mos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emf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624" y="1507384"/>
            <a:ext cx="10305143" cy="154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87" y="1982796"/>
            <a:ext cx="98055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КЛАСС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</a:t>
            </a:r>
          </a:p>
        </p:txBody>
      </p:sp>
      <p:pic>
        <p:nvPicPr>
          <p:cNvPr id="8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63" y="2127725"/>
            <a:ext cx="1916534" cy="18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" y="408557"/>
            <a:ext cx="908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ПРОЕКТА:    КЛЮЧЕВЫЕ СОВМЕСТНЫЕ МЕРОПРИЯТИЯ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8054" y="1638762"/>
            <a:ext cx="3150292" cy="4067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69" y="1844369"/>
            <a:ext cx="1550055" cy="437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38055" y="2641599"/>
            <a:ext cx="3150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является: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площадкой для презентации образовательных достижений учащихся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свободным источником актуальной информации о достижении ключевых индикаторов проекта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93" y="1015953"/>
            <a:ext cx="1197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ПРОЕКТА В ИНТЕРНЕТЕ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622" y="1519658"/>
            <a:ext cx="3489433" cy="366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И ДОРОЖНАЯ КАРТА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ПРОЕКТА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МЕРОПРИЯТИЯ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ИССЛЕДОВАНИЙ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СМИ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ВИДЕОКАНАЛ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ПРОЕКТНОГО ОФИСА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ОНЛАЙН-КОНКУРСЫ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ПРОЕКТА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И ГОЛОСОВАНИЯ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УЧАСТНИКОВ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9645" y="5264380"/>
            <a:ext cx="304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PROFIL.MOS.RU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50" y="-90192"/>
            <a:ext cx="4817024" cy="455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200" b="1" cap="all" dirty="0" smtClean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«ИНЖЕНЕРНЫЙ класс </a:t>
            </a:r>
            <a:r>
              <a:rPr lang="ru-RU" sz="1200" b="1" cap="all" dirty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школе»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830" y="1561656"/>
            <a:ext cx="4946444" cy="24332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9428" r="9428" b="11111"/>
          <a:stretch/>
        </p:blipFill>
        <p:spPr bwMode="auto">
          <a:xfrm>
            <a:off x="107831" y="4052151"/>
            <a:ext cx="4946444" cy="2693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8" y="329987"/>
            <a:ext cx="713946" cy="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8612" y="5919500"/>
            <a:ext cx="8704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ENG@edu.mos.ru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90624" y="1820200"/>
            <a:ext cx="10478861" cy="665162"/>
          </a:xfrm>
          <a:prstGeom prst="roundRect">
            <a:avLst>
              <a:gd name="adj" fmla="val 3334"/>
            </a:avLst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188" y="1258225"/>
            <a:ext cx="11991615" cy="412750"/>
          </a:xfrm>
          <a:prstGeom prst="roundRect">
            <a:avLst>
              <a:gd name="adj" fmla="val 3334"/>
            </a:avLst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663" y="1326487"/>
            <a:ext cx="11706730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ИНЖЕНЕРНЫХ КЛАССОВ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0624" y="3355312"/>
            <a:ext cx="10478861" cy="665164"/>
          </a:xfrm>
          <a:prstGeom prst="roundRect">
            <a:avLst>
              <a:gd name="adj" fmla="val 3334"/>
            </a:avLst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ЭКОЛОГИЧЕСКИЙ ФЕСТИВАЛЬ «БЕРЕЖЁМ ПЛАНЕТУ ВМЕСТЕ»</a:t>
            </a:r>
          </a:p>
        </p:txBody>
      </p:sp>
      <p:pic>
        <p:nvPicPr>
          <p:cNvPr id="9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53384"/>
            <a:ext cx="790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90624" y="2572675"/>
            <a:ext cx="10478861" cy="662672"/>
          </a:xfrm>
          <a:prstGeom prst="roundRect">
            <a:avLst>
              <a:gd name="adj" fmla="val 3334"/>
            </a:avLst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ФЕСТИВАЛЬ НАУЧНО-ТЕХНИЧЕСКОГО ТВОРЧЕСТВА МОЛОДЁЖИ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«ОБРАЗОВАНИЕ. НАУКА. ПРОИЗВОДСТВО»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0624" y="4163350"/>
            <a:ext cx="10478861" cy="665162"/>
          </a:xfrm>
          <a:prstGeom prst="roundRect">
            <a:avLst>
              <a:gd name="adj" fmla="val 3334"/>
            </a:avLst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«ДЕТСКИЙ РЕЕСТР ЗЕЛЕНЫХ НАСАЖДЕНИЙ»</a:t>
            </a:r>
          </a:p>
        </p:txBody>
      </p:sp>
      <p:pic>
        <p:nvPicPr>
          <p:cNvPr id="12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74121"/>
            <a:ext cx="6651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vos.olimpiada.ru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792984"/>
            <a:ext cx="63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190624" y="4960275"/>
            <a:ext cx="10478861" cy="665162"/>
          </a:xfrm>
          <a:prstGeom prst="roundRect">
            <a:avLst>
              <a:gd name="adj" fmla="val 3334"/>
            </a:avLst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«ИНЖЕНЕРЫ БУДУЩЕГО»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1" descr="C:\Users\borodinmv.GMC.000\AppData\Local\Temp\логотип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893371"/>
            <a:ext cx="8302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http://green.mosmetod.ru/images/logo.png"/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323850" y="4009134"/>
            <a:ext cx="749300" cy="8286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05141" y="5878155"/>
            <a:ext cx="304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MOSMETOD.RU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399" r="5753"/>
          <a:stretch>
            <a:fillRect/>
          </a:stretch>
        </p:blipFill>
        <p:spPr bwMode="auto">
          <a:xfrm>
            <a:off x="0" y="3175"/>
            <a:ext cx="122412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76263" y="661988"/>
            <a:ext cx="10991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7200" b="1">
                <a:solidFill>
                  <a:schemeClr val="bg1"/>
                </a:solidFill>
                <a:latin typeface="Calibri" pitchFamily="34" charset="0"/>
              </a:rPr>
              <a:t>profil.mos.ru</a:t>
            </a:r>
            <a:endParaRPr lang="ru-RU" altLang="ru-RU" sz="7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0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fil.mos.ru/images/banners/main/inj_ba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825"/>
            <a:ext cx="12192000" cy="484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31788" y="5584825"/>
            <a:ext cx="1137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10 – 11 апреля 2017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444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3538"/>
            <a:ext cx="12192000" cy="144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6" name="Picture 8" descr="http://profil.mos.ru/templates/klass/img/blue/razv_in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4825"/>
            <a:ext cx="13525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4645" y="1865313"/>
            <a:ext cx="475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Городская</a:t>
            </a:r>
          </a:p>
        </p:txBody>
      </p:sp>
    </p:spTree>
    <p:extLst>
      <p:ext uri="{BB962C8B-B14F-4D97-AF65-F5344CB8AC3E}">
        <p14:creationId xmlns:p14="http://schemas.microsoft.com/office/powerpoint/2010/main" val="298036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36095"/>
            <a:ext cx="12192000" cy="2479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17975"/>
            <a:ext cx="8831263" cy="5032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67" b="1" dirty="0">
                <a:solidFill>
                  <a:srgbClr val="C00000"/>
                </a:solidFill>
              </a:rPr>
              <a:t>СЕКЦИИ ДЛЯ ПЕДАГОГОВ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750" y="4733925"/>
            <a:ext cx="7878763" cy="12416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Формирование навыков для жизни и будущей профессии на основе современных </a:t>
            </a:r>
            <a:r>
              <a:rPr lang="ru-RU" sz="1867" b="1" dirty="0" err="1">
                <a:solidFill>
                  <a:schemeClr val="accent1">
                    <a:lumMod val="50000"/>
                  </a:schemeClr>
                </a:solidFill>
              </a:rPr>
              <a:t>технокомплексов</a:t>
            </a:r>
            <a:endParaRPr lang="ru-RU" sz="1867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Инновационные подходы в организации</a:t>
            </a:r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предпрофессионального образования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998115"/>
            <a:ext cx="12192000" cy="288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1227138" y="1025525"/>
            <a:ext cx="8832850" cy="5016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67" b="1" dirty="0">
                <a:solidFill>
                  <a:srgbClr val="C00000"/>
                </a:solidFill>
              </a:rPr>
              <a:t>СЕКЦИИ ДЛЯ УЧАЩИХСЯ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388" y="1390650"/>
            <a:ext cx="8448675" cy="210358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Прикладная физика, энергетика, биофизика, бионика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Машиностроение, транспорт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rgbClr val="C00000"/>
                </a:solidFill>
              </a:rPr>
              <a:t>Приборостроение</a:t>
            </a: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, робототехника,  микроэлектроника, радиотехника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Прикладная химия, физическая химия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rgbClr val="C00000"/>
                </a:solidFill>
              </a:rPr>
              <a:t>Строительство</a:t>
            </a: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, черчение, дизайн и архитектура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Информационные технологии, моделирование, </a:t>
            </a:r>
            <a:r>
              <a:rPr lang="ru-RU" sz="1867" b="1" dirty="0" err="1">
                <a:solidFill>
                  <a:schemeClr val="accent1">
                    <a:lumMod val="50000"/>
                  </a:schemeClr>
                </a:solidFill>
              </a:rPr>
              <a:t>прототипирование</a:t>
            </a: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67" b="1" dirty="0">
                <a:solidFill>
                  <a:srgbClr val="C00000"/>
                </a:solidFill>
              </a:rPr>
              <a:t>прикладная математика</a:t>
            </a: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, социальный инжиниринг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025" y="206375"/>
            <a:ext cx="11383963" cy="523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Городская научно-практическая конференция «Инженеры будущего»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192000" cy="1444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13538"/>
            <a:ext cx="12192000" cy="144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9" name="Picture 18" descr="http://misis.ru/files/1984/26030141454_0b15381fda_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7513" y="1087438"/>
            <a:ext cx="404653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0" descr="http://www.enfuture.ru/files/upload/news/a7ddd0906f6b0665301c04638ac943c7.jpg"/>
          <p:cNvPicPr>
            <a:picLocks noChangeAspect="1" noChangeArrowheads="1"/>
          </p:cNvPicPr>
          <p:nvPr/>
        </p:nvPicPr>
        <p:blipFill>
          <a:blip r:embed="rId4"/>
          <a:srcRect l="4250" r="37715"/>
          <a:stretch>
            <a:fillRect/>
          </a:stretch>
        </p:blipFill>
        <p:spPr bwMode="auto">
          <a:xfrm>
            <a:off x="8037513" y="4137025"/>
            <a:ext cx="40465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60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5271"/>
            <a:ext cx="12192000" cy="54424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1439575" y="268595"/>
            <a:ext cx="8829675" cy="50276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67" b="1" dirty="0">
                <a:solidFill>
                  <a:srgbClr val="C00000"/>
                </a:solidFill>
              </a:rPr>
              <a:t>КРИТЕРИИ ЭКСПЕРТИЗЫ ПРОЕКТОВ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444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713538"/>
            <a:ext cx="12192000" cy="144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27325"/>
              </p:ext>
            </p:extLst>
          </p:nvPr>
        </p:nvGraphicFramePr>
        <p:xfrm>
          <a:off x="602672" y="952828"/>
          <a:ext cx="10807835" cy="530311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3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Максимальные баллы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Выставленные баллы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Актуальность выбранной проблемы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6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Логичность и полнота представленных материалов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Практическая реализуемость работы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6 баллов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0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Внедрение в практику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5 баллов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85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Обоснование использованных методов и применение современного оборудования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Применение практических навыков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hard skills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) </a:t>
                      </a:r>
                      <a:r>
                        <a:rPr lang="ru-RU" sz="1400" dirty="0">
                          <a:effectLst/>
                        </a:rPr>
                        <a:t>в выполнении работы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5 баллов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Самостоятельность выполнения работы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Умение аргументировать заключения и выводы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3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9.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Умение отвечать на вопросы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10.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 публичного выступления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9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11.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презентационных материалов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балла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21">
                <a:tc gridSpan="3">
                  <a:txBody>
                    <a:bodyPr/>
                    <a:lstStyle/>
                    <a:p>
                      <a:pPr marL="1079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выставлено баллов: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1" marR="4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11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(Максимально возможное количество баллов:  </a:t>
                      </a:r>
                      <a:r>
                        <a:rPr lang="ru-RU" sz="1400" dirty="0">
                          <a:effectLst/>
                        </a:rPr>
                        <a:t>40</a:t>
                      </a:r>
                      <a:r>
                        <a:rPr lang="ru-RU" sz="1200" dirty="0">
                          <a:effectLst/>
                        </a:rPr>
                        <a:t> баллов</a:t>
                      </a:r>
                    </a:p>
                  </a:txBody>
                  <a:tcPr marL="49731" marR="4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41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99597"/>
            <a:ext cx="12192000" cy="2479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566738" y="623888"/>
            <a:ext cx="8829675" cy="5016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67" b="1" dirty="0">
                <a:solidFill>
                  <a:srgbClr val="C00000"/>
                </a:solidFill>
              </a:rPr>
              <a:t>РАУС - ПРОГРАММА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075" y="1344613"/>
            <a:ext cx="8831263" cy="12414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ФОТОСЕССИИ</a:t>
            </a:r>
          </a:p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МАСТЕР-КЛАССЫ ЛИДЕРОВ ИНЖЕНЕРНЫХ ПРОФЕССИЙ</a:t>
            </a:r>
          </a:p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ВЫСТУПЛЕНИЯ ПЕРСПЕКТИВНЫХ РАБОТОДАТЕЛЕЙ</a:t>
            </a:r>
          </a:p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КРУГЛЫЙ СТОЛ ДЛЯ ПЕДАГОГОВ И РУКОВОДИТЕЛЕЙ ШКОЛ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00675" y="4121150"/>
            <a:ext cx="7032625" cy="15287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ЭКСПОЗИЦИИ УНИВЕРСИТЕТОВ</a:t>
            </a:r>
          </a:p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ЦЕНТР МОЛОДЕЖНОГО ИННОВАЦИОННОГО ТВОРЧЕСТВА</a:t>
            </a:r>
          </a:p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ЛЕКЦИИ И ДИАЛОГОВАЯ ПЛОЩАДКА ПО ПРОБЛЕМАМ ПРОФОРИЕНТАЦИИ</a:t>
            </a:r>
          </a:p>
          <a:p>
            <a:pPr marL="457189" indent="-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</a:rPr>
              <a:t>ПРОФЕССИОНАЛЬНОЕ ТЕСТИРОВАНИЕ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444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713538"/>
            <a:ext cx="12192000" cy="144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9" name="Picture 14" descr="http://sch2116.mskobr.ru/images/Ingin_klass/230416/DSC_0307_1.jpg"/>
          <p:cNvPicPr>
            <a:picLocks noChangeAspect="1" noChangeArrowheads="1"/>
          </p:cNvPicPr>
          <p:nvPr/>
        </p:nvPicPr>
        <p:blipFill>
          <a:blip r:embed="rId3"/>
          <a:srcRect l="13651" b="34909"/>
          <a:stretch>
            <a:fillRect/>
          </a:stretch>
        </p:blipFill>
        <p:spPr bwMode="auto">
          <a:xfrm>
            <a:off x="92075" y="3738563"/>
            <a:ext cx="51816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isis.ru/files/1959/009_pictu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2"/>
          <a:stretch/>
        </p:blipFill>
        <p:spPr bwMode="auto">
          <a:xfrm>
            <a:off x="7419109" y="658264"/>
            <a:ext cx="4772891" cy="26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6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15342"/>
            <a:ext cx="12003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учебных проектов сотрудниками университетов будет организовано в течение всего учебного года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Учредить отдельную  награду в конференции «Инженеры будущего» для авторов реализуемых прикладных проектов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дополнительные общеобразовательные программы ВУЗов в Единой системе записи на сайте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mos.ru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дополнительные профессиональные программы ВУЗов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инженерных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размещаться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dpomos.ru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 ЦМИТ для организации дополнительного образования и зачета результатов по учебным предметам</a:t>
            </a: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54032" y="5428090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Блок-схема: данные 17"/>
          <p:cNvSpPr/>
          <p:nvPr/>
        </p:nvSpPr>
        <p:spPr>
          <a:xfrm>
            <a:off x="1481877" y="5428090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Блок-схема: данные 18"/>
          <p:cNvSpPr/>
          <p:nvPr/>
        </p:nvSpPr>
        <p:spPr>
          <a:xfrm>
            <a:off x="2913045" y="5412954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4403367" y="5412954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Блок-схема: данные 20"/>
          <p:cNvSpPr/>
          <p:nvPr/>
        </p:nvSpPr>
        <p:spPr>
          <a:xfrm>
            <a:off x="5917572" y="5412954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7431777" y="5393723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7706" y="4881653"/>
            <a:ext cx="1876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ПОВЫШЕНИЕ КВАЛИФИКАЦИИ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61156" y="4952500"/>
            <a:ext cx="1652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МАСТЕР-КЛАССЫ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084" y="4769248"/>
            <a:ext cx="1845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ЭЛЕКТИВНЫЕ И ФАКУЛЬТАТИВНЫЕ</a:t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КУРСЫ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16047" y="4840422"/>
            <a:ext cx="17073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ИНТЕРАКТИВНЫЕ</a:t>
            </a:r>
          </a:p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ЭКСКУРСИИ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07402" y="4752405"/>
            <a:ext cx="18492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РУКОВОДСТВО</a:t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УЧЕБНЫМИ</a:t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ПРОЕКТАМИ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13859" y="4821435"/>
            <a:ext cx="18017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КОНКУРСЫ И СОРЕВНОВАНИЯ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Блок-схема: данные 28"/>
          <p:cNvSpPr/>
          <p:nvPr/>
        </p:nvSpPr>
        <p:spPr>
          <a:xfrm>
            <a:off x="8939822" y="5386782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318631" y="4808484"/>
            <a:ext cx="1652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УЧЕБНЫЕ </a:t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МАТЕРИАЛЫ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Блок-схема: данные 30"/>
          <p:cNvSpPr/>
          <p:nvPr/>
        </p:nvSpPr>
        <p:spPr>
          <a:xfrm>
            <a:off x="10401560" y="5387351"/>
            <a:ext cx="1514205" cy="50800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742751" y="4743645"/>
            <a:ext cx="19085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ДОПОЛНИТЕЛЬНОЕ ОБРАЗОВАНИЕ </a:t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СРЕДЕ ЦМИТ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7705" y="1752724"/>
            <a:ext cx="11758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РАЗВИТИЯ ИНЖЕНЕРНОГО ОБРАЗОВАНИЯ В 2016-2017 УЧЕБНОМ ГОДУ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profil.mos.ru/templates/klass/img/blue/razv_in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56" y="48126"/>
            <a:ext cx="1371567" cy="13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818" y="1040076"/>
            <a:ext cx="9537227" cy="6599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60171" y="2527093"/>
            <a:ext cx="12129613" cy="3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7" name="TextBox 6"/>
          <p:cNvSpPr txBox="1"/>
          <p:nvPr/>
        </p:nvSpPr>
        <p:spPr>
          <a:xfrm>
            <a:off x="76174" y="1743528"/>
            <a:ext cx="9136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ПРОГРАММЫ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*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каждом университете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8383" y="964325"/>
            <a:ext cx="2673618" cy="15486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8402" y="1059979"/>
            <a:ext cx="888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91" y="2573567"/>
            <a:ext cx="120830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аналоговой и цифровой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для юных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машиностроении для юных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видами инженерных объектов, особенностями их классификации и понятие об инженерных качествах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основными приемами эффективного использования систем автоматизированного проектирования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управления техническими объектами и системами. Состояние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исследований по инженерным направлениям и техника эксперимента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пилотируемой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 в современном постиндустриальном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 в технике и промышленности. Демонстрационно-лабораторный практикум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научно-образовательном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мирового уровня «Ионно-плазменные технологии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креативных способностей школьников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в проектной и исследовательской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двигателестроение. Состояние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3033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08" y="1114672"/>
            <a:ext cx="12175092" cy="6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74454" y="2797738"/>
            <a:ext cx="12060000" cy="3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7" name="TextBox 6"/>
          <p:cNvSpPr txBox="1"/>
          <p:nvPr/>
        </p:nvSpPr>
        <p:spPr>
          <a:xfrm>
            <a:off x="208127" y="1908682"/>
            <a:ext cx="672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ДЛЯ ОБУЧАЮЩИХСЯ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21" y="2949431"/>
            <a:ext cx="889420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летательными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аппаратами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роботами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изготовление электронных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анимационных учебных материалов по курсу общей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материалов для демонстрационных установок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3D-печати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 веселых инженеров» - скоростное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программирование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роботов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сцены ДК МАИ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БКЗ ГБПОУ «Воробьевы горы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 на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коптерах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коптерах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remstroy-group.ru/images/080653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15" y="1020583"/>
            <a:ext cx="2492974" cy="17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127" y="1134575"/>
            <a:ext cx="860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91899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53739" y="1002469"/>
            <a:ext cx="1166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инженерного образования: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739" y="1426382"/>
            <a:ext cx="8019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altLang="ru-RU" sz="2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техносферная</a:t>
            </a: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образовательная среда;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Конвергентное образование для реальной жизни;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и прикладная направленность проектов;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Ориентация на «профессии будущего».</a:t>
            </a:r>
            <a:endParaRPr lang="ru-RU" altLang="ru-RU" sz="23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0197" y="4700386"/>
            <a:ext cx="1166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для реальной экономики города: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169" y="5182355"/>
            <a:ext cx="8397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5-7 лет планируется обеспечить </a:t>
            </a:r>
            <a:r>
              <a:rPr lang="ru-RU" altLang="ru-RU" sz="23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  <a:b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востребованными </a:t>
            </a:r>
            <a:r>
              <a:rPr lang="ru-RU" altLang="ru-RU" sz="2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квалифицированными </a:t>
            </a:r>
            <a:r>
              <a:rPr lang="ru-RU" altLang="ru-RU" sz="2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инженерами</a:t>
            </a: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количестве, необходимом </a:t>
            </a:r>
            <a:r>
              <a:rPr lang="ru-RU" altLang="ru-RU" sz="23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инновационного развития </a:t>
            </a:r>
            <a:r>
              <a:rPr lang="ru-RU" alt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города.</a:t>
            </a:r>
            <a:endParaRPr lang="ru-RU" altLang="ru-RU" sz="23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141" y="3207933"/>
            <a:ext cx="8420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высокотехнологичных предприятий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заключили договоры со школами, открывшими инженерные классы.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1136584"/>
            <a:ext cx="12174475" cy="6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" name="TextBox 4"/>
          <p:cNvSpPr txBox="1"/>
          <p:nvPr/>
        </p:nvSpPr>
        <p:spPr>
          <a:xfrm>
            <a:off x="108991" y="1901827"/>
            <a:ext cx="672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КУРСЫ ДЛЯ ОБУЧАЮЩИХСЯ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219" y="2861678"/>
            <a:ext cx="88942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и математическая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задач повышенной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повышенной сложности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инженерного черчения с применением компьютерных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информатики и информационных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графика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конструирования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технологии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Инженерное дело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clinicanomer1.ru/upload/iblock/365/365e1a2e7903bb2d8002017c4c3274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0260" y="949942"/>
            <a:ext cx="3001740" cy="18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475" y="2811164"/>
            <a:ext cx="12096000" cy="3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0" name="TextBox 9"/>
          <p:cNvSpPr txBox="1"/>
          <p:nvPr/>
        </p:nvSpPr>
        <p:spPr>
          <a:xfrm>
            <a:off x="191219" y="1156487"/>
            <a:ext cx="967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475" y="2433800"/>
            <a:ext cx="12096000" cy="3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" y="1126687"/>
            <a:ext cx="12186131" cy="666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7" name="TextBox 6"/>
          <p:cNvSpPr txBox="1"/>
          <p:nvPr/>
        </p:nvSpPr>
        <p:spPr>
          <a:xfrm>
            <a:off x="114860" y="1891930"/>
            <a:ext cx="1205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 ДЛЯ ОБУЧАЮЩИХСЯ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9612" y="2590524"/>
            <a:ext cx="8678664" cy="42165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«Радиофизика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авиации ОАО «Ил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«НПО «Алмаз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«ОКБ Сухого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«НПО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Техномаш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КБточмаш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А.Э.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Нудельмана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«НИИ «Аргон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«Туполев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«Российские космические системы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«НПО «Алмаз» им. академика А.А.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Расплетина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«НПЦ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газотурбостроения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«Салют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«ГКНПЦ имени М.В. Хруничева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«ГНПП «Регион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«ЦЭНКИ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«НПЦАП им. академика Н.А. Пилюгина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«НИИ «Геодезия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«Корпорация «Иркут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«Корпорация «ТРВ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«Энергия» им. С. П.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«Красногорский завод им. С.А. Зверева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«ВПК «НПО машиностроения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Лавочкина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«ЦНИИМАШ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088" y="1146590"/>
            <a:ext cx="11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8" y="2437404"/>
            <a:ext cx="12118802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306" y="1153584"/>
            <a:ext cx="10281391" cy="6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5" name="Picture 2" descr="http://firm-guide.com/wp-content/uploads/2013/05/mechanical-engine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311" y="970967"/>
            <a:ext cx="3174735" cy="19028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86" y="1897341"/>
            <a:ext cx="984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УЧЕБНЫХ ПРОЕКТОВ ОБУЧАЮЩИХСЯ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914" y="2951248"/>
            <a:ext cx="1196251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технического обслуживания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современного диагностического оборудования по контролю технического состояния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квадроциклов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их применение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изготовление отдельного узла электромеханической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стационарных и мобильных программируемых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микроконтроллеров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творческого технического проекта стационарного робототехнического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творческого технического проекта мобильного робототехнического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14" y="1173487"/>
            <a:ext cx="957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borodinmv.GMC.000\Desktop\Фотографии ИК и МК\фото инженерных классов\Инженерные классы\телескоп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20" y="4333597"/>
            <a:ext cx="2949069" cy="25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5030"/>
            <a:ext cx="120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06" y="1278371"/>
            <a:ext cx="12176894" cy="6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-11626" y="2699370"/>
            <a:ext cx="12203626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156914" y="2901865"/>
            <a:ext cx="117448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для учащихся «Современные технологии художественной обработки материалов»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компетенций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«РОБОТОН-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МИСиС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зажигает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учебно-историко-научно-исследовательских работ учащихся «Наука и техника: история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современность»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конкурс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молодежи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«Наследники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Шухова»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автолюбитель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исследовательской лаборатории ВУЗа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прикладной математике, информатике, физике 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научно-исследовательских и проектных работ в области машиностроения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img-fotki.yandex.ru/get/6446/185733802.3d/0_adf28_19e65474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57" y="575192"/>
            <a:ext cx="2735449" cy="27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325" y="1298274"/>
            <a:ext cx="871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s00.yaplakal.com/pics/pics_original/7/2/1/77661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3" b="899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3" y="32380"/>
            <a:ext cx="1449421" cy="21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097" y="1981823"/>
            <a:ext cx="895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ИНТЕЛЛЕКТУАЛЬНЫХ КОНКУРСОВ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СОРЕВНОВАНИЙ</a:t>
            </a:r>
          </a:p>
        </p:txBody>
      </p:sp>
    </p:spTree>
    <p:extLst>
      <p:ext uri="{BB962C8B-B14F-4D97-AF65-F5344CB8AC3E}">
        <p14:creationId xmlns:p14="http://schemas.microsoft.com/office/powerpoint/2010/main" val="1219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306" y="1082459"/>
            <a:ext cx="12226305" cy="6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" name="TextBox 4"/>
          <p:cNvSpPr txBox="1"/>
          <p:nvPr/>
        </p:nvSpPr>
        <p:spPr>
          <a:xfrm>
            <a:off x="156914" y="1102362"/>
            <a:ext cx="120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7209"/>
            <a:ext cx="12192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9" name="TextBox 8"/>
          <p:cNvSpPr txBox="1"/>
          <p:nvPr/>
        </p:nvSpPr>
        <p:spPr>
          <a:xfrm>
            <a:off x="107503" y="2662408"/>
            <a:ext cx="1159101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транспорт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Холодильная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криогенная техника и системы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 (3D-сканирование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3D-моделирование,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3D-печати)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основам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дизайн-мышления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практических занятий и лабораторных работ по дисциплинам: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Материаловедение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Современные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материалы;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производства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Каменные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Железобетонные конструкции.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«Инженерная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Эколаборатория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школьников «Зимний сад».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автономной климатической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3dtoday.ru/upload/main/508/700_a1e51401a42ce9708365521cadc54dfc.jpg.watermark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7704"/>
          <a:stretch/>
        </p:blipFill>
        <p:spPr bwMode="auto">
          <a:xfrm>
            <a:off x="8928506" y="4360994"/>
            <a:ext cx="3094410" cy="1542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74686" y="1725172"/>
            <a:ext cx="12117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ДОПОЛНИТЕЛЬНЫХ ОБЩЕОБРАЗОВАТЕЛЬНЫХ ПРОГРАММ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ПЛОЩАДКАХ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МОЛОДЕЖНОГО ИННОВАЦИОННОГО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2598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0" y="1122076"/>
            <a:ext cx="12177899" cy="6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49034" y="2478466"/>
            <a:ext cx="12142966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123092" y="1832155"/>
            <a:ext cx="1193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ПРАКТИЧЕСКИХ УЧЕБНЫХ МАТЕРИАЛОВ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РЕЗУЛЬТАТИВНОГО ПРОФИЛЬНОГО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09" y="2585913"/>
            <a:ext cx="115426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инновационному техническому проектированию «Жизненный цикл инженерного проекта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по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основам: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инженерной графики;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- 3D-моделирования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программирования;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материаловедения;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высокотехнологичных производств, менеджмента инновационных технологических решений.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ресурсы: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функций и построение графиков (в том числе, с использованием технологий интерактивного 3D-моделирования)»;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«Решение основных типов уравнений и неравенств»;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«Геометрические фигуры на плоскости в 3-х мерном пространстве, их свойства, преобразования, вычисление основных характеристик (с использованием технологий интерактивного 3D-моделирования)»;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«Модели виртуальной реальности (основы интерактивного 3D-моделирования и технологии разработки 3D-моделей)»;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«Введение в анализ данных (элементы математической статистики, статистическая обработка данных, задачи распознавания речи)»;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технология создания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«Защита информации (биометрическая идентификация, электронная подпись, виртуальные частные сети)»;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«Основы теории вероятностей»;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«Использование векторной алгебры при решении стереометрических задач».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20" y="1141979"/>
            <a:ext cx="1185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университетов, запланированные в 2016 – 2017 учебном году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и педагогов инженерных классов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27200"/>
            <a:ext cx="12192000" cy="463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5030"/>
            <a:ext cx="1205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7659" y="1104067"/>
            <a:ext cx="1166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Практико-ориентированные реализуемые проекты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orodinmv.GMC.000\Desktop\ТЕХНОПАРК_МЭР\дополнительные фотографии\Технологии в образовании МАСТЕР FULL.mp4.00_02_35_15.Still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7"/>
          <a:stretch/>
        </p:blipFill>
        <p:spPr bwMode="auto">
          <a:xfrm>
            <a:off x="308299" y="2111492"/>
            <a:ext cx="5602224" cy="36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odinmv.GMC.000\Desktop\ТЕХНОПАРК_МЭР\дополнительные фотографии\Специальный репортаж - Московская Школа современных технологий.mp4.00_01...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7"/>
          <a:stretch/>
        </p:blipFill>
        <p:spPr bwMode="auto">
          <a:xfrm>
            <a:off x="6151108" y="2088838"/>
            <a:ext cx="5637395" cy="36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659" y="5802085"/>
            <a:ext cx="564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военного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экзоскелета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8944" y="5802810"/>
            <a:ext cx="564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Прикладное программирование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2560" y="6690360"/>
            <a:ext cx="12517120" cy="1676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" y="408557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 ПРОЕКТА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8054" y="1638762"/>
            <a:ext cx="3150292" cy="4067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69" y="1844369"/>
            <a:ext cx="1550055" cy="437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550" y="-90192"/>
            <a:ext cx="481702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200" b="1" cap="all" dirty="0" smtClean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«ИНЖЕНЕРНЫЙ класс </a:t>
            </a:r>
            <a:r>
              <a:rPr lang="ru-RU" sz="1200" b="1" cap="all" dirty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285205"/>
              </p:ext>
            </p:extLst>
          </p:nvPr>
        </p:nvGraphicFramePr>
        <p:xfrm>
          <a:off x="112920" y="1049181"/>
          <a:ext cx="8525134" cy="580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38055" y="2641599"/>
            <a:ext cx="3150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результат реализации проекта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компетентных специалистов, необходимых экономике города и востребованных на современном рынке труда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8" y="329987"/>
            <a:ext cx="713946" cy="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50" y="408557"/>
            <a:ext cx="296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0" y="-90192"/>
            <a:ext cx="4817024" cy="455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200" b="1" cap="all" dirty="0" smtClean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«ИНЖЕНЕРНЫЙ класс </a:t>
            </a:r>
            <a:r>
              <a:rPr lang="ru-RU" sz="1200" b="1" cap="all" dirty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школе»</a:t>
            </a:r>
          </a:p>
        </p:txBody>
      </p:sp>
      <p:pic>
        <p:nvPicPr>
          <p:cNvPr id="15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8" y="329987"/>
            <a:ext cx="713946" cy="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5966" y="4682439"/>
            <a:ext cx="1423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Проекта</a:t>
            </a:r>
            <a:endParaRPr 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9550" y="1017904"/>
            <a:ext cx="11808279" cy="5716727"/>
            <a:chOff x="1573164" y="2288406"/>
            <a:chExt cx="6102059" cy="2774771"/>
          </a:xfrm>
        </p:grpSpPr>
        <p:sp>
          <p:nvSpPr>
            <p:cNvPr id="18" name="Полилиния 17"/>
            <p:cNvSpPr/>
            <p:nvPr/>
          </p:nvSpPr>
          <p:spPr>
            <a:xfrm>
              <a:off x="4686709" y="3102110"/>
              <a:ext cx="1828568" cy="5005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1092"/>
                  </a:lnTo>
                  <a:lnTo>
                    <a:pt x="2103442" y="341092"/>
                  </a:lnTo>
                  <a:lnTo>
                    <a:pt x="2103442" y="500523"/>
                  </a:lnTo>
                </a:path>
              </a:pathLst>
            </a:custGeom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4366115" y="2873502"/>
              <a:ext cx="91440" cy="5005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00523"/>
                  </a:lnTo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2484768" y="3154734"/>
              <a:ext cx="204466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03442" y="0"/>
                  </a:moveTo>
                  <a:lnTo>
                    <a:pt x="2103442" y="341092"/>
                  </a:lnTo>
                  <a:lnTo>
                    <a:pt x="0" y="341092"/>
                  </a:lnTo>
                  <a:lnTo>
                    <a:pt x="0" y="500523"/>
                  </a:lnTo>
                </a:path>
              </a:pathLst>
            </a:custGeom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1573164" y="2315972"/>
              <a:ext cx="1310679" cy="206500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665153" y="2417687"/>
              <a:ext cx="1313918" cy="2144956"/>
            </a:xfrm>
            <a:custGeom>
              <a:avLst/>
              <a:gdLst>
                <a:gd name="connsiteX0" fmla="*/ 0 w 1720998"/>
                <a:gd name="connsiteY0" fmla="*/ 109283 h 1092834"/>
                <a:gd name="connsiteX1" fmla="*/ 109283 w 1720998"/>
                <a:gd name="connsiteY1" fmla="*/ 0 h 1092834"/>
                <a:gd name="connsiteX2" fmla="*/ 1611715 w 1720998"/>
                <a:gd name="connsiteY2" fmla="*/ 0 h 1092834"/>
                <a:gd name="connsiteX3" fmla="*/ 1720998 w 1720998"/>
                <a:gd name="connsiteY3" fmla="*/ 109283 h 1092834"/>
                <a:gd name="connsiteX4" fmla="*/ 1720998 w 1720998"/>
                <a:gd name="connsiteY4" fmla="*/ 983551 h 1092834"/>
                <a:gd name="connsiteX5" fmla="*/ 1611715 w 1720998"/>
                <a:gd name="connsiteY5" fmla="*/ 1092834 h 1092834"/>
                <a:gd name="connsiteX6" fmla="*/ 109283 w 1720998"/>
                <a:gd name="connsiteY6" fmla="*/ 1092834 h 1092834"/>
                <a:gd name="connsiteX7" fmla="*/ 0 w 1720998"/>
                <a:gd name="connsiteY7" fmla="*/ 983551 h 1092834"/>
                <a:gd name="connsiteX8" fmla="*/ 0 w 1720998"/>
                <a:gd name="connsiteY8" fmla="*/ 109283 h 10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998" h="1092834">
                  <a:moveTo>
                    <a:pt x="0" y="109283"/>
                  </a:moveTo>
                  <a:cubicBezTo>
                    <a:pt x="0" y="48928"/>
                    <a:pt x="48928" y="0"/>
                    <a:pt x="109283" y="0"/>
                  </a:cubicBezTo>
                  <a:lnTo>
                    <a:pt x="1611715" y="0"/>
                  </a:lnTo>
                  <a:cubicBezTo>
                    <a:pt x="1672070" y="0"/>
                    <a:pt x="1720998" y="48928"/>
                    <a:pt x="1720998" y="109283"/>
                  </a:cubicBezTo>
                  <a:lnTo>
                    <a:pt x="1720998" y="983551"/>
                  </a:lnTo>
                  <a:cubicBezTo>
                    <a:pt x="1720998" y="1043906"/>
                    <a:pt x="1672070" y="1092834"/>
                    <a:pt x="1611715" y="1092834"/>
                  </a:cubicBezTo>
                  <a:lnTo>
                    <a:pt x="109283" y="1092834"/>
                  </a:lnTo>
                  <a:cubicBezTo>
                    <a:pt x="48928" y="1092834"/>
                    <a:pt x="0" y="1043906"/>
                    <a:pt x="0" y="983551"/>
                  </a:cubicBezTo>
                  <a:lnTo>
                    <a:pt x="0" y="109283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6298" tIns="66298" rIns="66298" bIns="6629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организации, подведомственные Департаменту образования города Москвы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028921" y="2315972"/>
              <a:ext cx="2275497" cy="251472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3114428" y="2288406"/>
              <a:ext cx="2601944" cy="2774771"/>
            </a:xfrm>
            <a:custGeom>
              <a:avLst/>
              <a:gdLst>
                <a:gd name="connsiteX0" fmla="*/ 0 w 1720998"/>
                <a:gd name="connsiteY0" fmla="*/ 109283 h 1092834"/>
                <a:gd name="connsiteX1" fmla="*/ 109283 w 1720998"/>
                <a:gd name="connsiteY1" fmla="*/ 0 h 1092834"/>
                <a:gd name="connsiteX2" fmla="*/ 1611715 w 1720998"/>
                <a:gd name="connsiteY2" fmla="*/ 0 h 1092834"/>
                <a:gd name="connsiteX3" fmla="*/ 1720998 w 1720998"/>
                <a:gd name="connsiteY3" fmla="*/ 109283 h 1092834"/>
                <a:gd name="connsiteX4" fmla="*/ 1720998 w 1720998"/>
                <a:gd name="connsiteY4" fmla="*/ 983551 h 1092834"/>
                <a:gd name="connsiteX5" fmla="*/ 1611715 w 1720998"/>
                <a:gd name="connsiteY5" fmla="*/ 1092834 h 1092834"/>
                <a:gd name="connsiteX6" fmla="*/ 109283 w 1720998"/>
                <a:gd name="connsiteY6" fmla="*/ 1092834 h 1092834"/>
                <a:gd name="connsiteX7" fmla="*/ 0 w 1720998"/>
                <a:gd name="connsiteY7" fmla="*/ 983551 h 1092834"/>
                <a:gd name="connsiteX8" fmla="*/ 0 w 1720998"/>
                <a:gd name="connsiteY8" fmla="*/ 109283 h 10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998" h="1092834">
                  <a:moveTo>
                    <a:pt x="0" y="109283"/>
                  </a:moveTo>
                  <a:cubicBezTo>
                    <a:pt x="0" y="48928"/>
                    <a:pt x="48928" y="0"/>
                    <a:pt x="109283" y="0"/>
                  </a:cubicBezTo>
                  <a:lnTo>
                    <a:pt x="1611715" y="0"/>
                  </a:lnTo>
                  <a:cubicBezTo>
                    <a:pt x="1672070" y="0"/>
                    <a:pt x="1720998" y="48928"/>
                    <a:pt x="1720998" y="109283"/>
                  </a:cubicBezTo>
                  <a:lnTo>
                    <a:pt x="1720998" y="983551"/>
                  </a:lnTo>
                  <a:cubicBezTo>
                    <a:pt x="1720998" y="1043906"/>
                    <a:pt x="1672070" y="1092834"/>
                    <a:pt x="1611715" y="1092834"/>
                  </a:cubicBezTo>
                  <a:lnTo>
                    <a:pt x="109283" y="1092834"/>
                  </a:lnTo>
                  <a:cubicBezTo>
                    <a:pt x="48928" y="1092834"/>
                    <a:pt x="0" y="1043906"/>
                    <a:pt x="0" y="983551"/>
                  </a:cubicBezTo>
                  <a:lnTo>
                    <a:pt x="0" y="109283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6298" tIns="66298" rIns="66298" bIns="66298" numCol="1" spcCol="1270" anchor="ctr" anchorCtr="0">
              <a:noAutofit/>
            </a:bodyPr>
            <a:lstStyle/>
            <a:p>
              <a:pPr marL="228600" indent="-22860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1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Федеральные Вузы: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ФГАОУ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«Национальный исследовательский ядерный университет «МИФИ»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ФГАОУ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«Московский физико-технический институт (государственный университет)»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«Московский автомобильно-дорожный государственный технический университет (МАДИ)»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«Московский авиационный институт (национальный исследовательский институт)»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«Московский государственный технический университет имени Н.Э. Баумана»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«Московский технологический университет» 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«Российский государственный университет нефти и газа имени И.М. 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Губкина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Московский государственный технологический университет «СТАНКИН»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«Национальный исследовательский Московский государственный строительный университет»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«Московский государственный технический университет гражданской авиации» (МГТУ ГА)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«Московский государственный машиностроительный университет (МАМИ)»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«Московский государственный университет путей сообщения Императора Николая II»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ФГАОУ ВПО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Национальный исследовательский технологический университет «</a:t>
              </a:r>
              <a:r>
                <a:rPr lang="ru-RU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МИСиС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ФГБОУ ВО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«Национальный исследовательский университет «МЭИ»</a:t>
              </a: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ФГАОУ ВО «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Национальный исследовательский университет «Московский институт электронной техники</a:t>
              </a: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(МИЭТ)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 algn="just" defTabSz="400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ru-RU" sz="1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ВПО «Российский 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национальный исследовательский медицинский университет имени Н.И. Пирогова» Министерства здравоохранения и социального развития Российской Федерации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790857" y="2315972"/>
              <a:ext cx="1617005" cy="206500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5878084" y="2417687"/>
              <a:ext cx="1797139" cy="2144956"/>
            </a:xfrm>
            <a:custGeom>
              <a:avLst/>
              <a:gdLst>
                <a:gd name="connsiteX0" fmla="*/ 0 w 1720998"/>
                <a:gd name="connsiteY0" fmla="*/ 109283 h 1092834"/>
                <a:gd name="connsiteX1" fmla="*/ 109283 w 1720998"/>
                <a:gd name="connsiteY1" fmla="*/ 0 h 1092834"/>
                <a:gd name="connsiteX2" fmla="*/ 1611715 w 1720998"/>
                <a:gd name="connsiteY2" fmla="*/ 0 h 1092834"/>
                <a:gd name="connsiteX3" fmla="*/ 1720998 w 1720998"/>
                <a:gd name="connsiteY3" fmla="*/ 109283 h 1092834"/>
                <a:gd name="connsiteX4" fmla="*/ 1720998 w 1720998"/>
                <a:gd name="connsiteY4" fmla="*/ 983551 h 1092834"/>
                <a:gd name="connsiteX5" fmla="*/ 1611715 w 1720998"/>
                <a:gd name="connsiteY5" fmla="*/ 1092834 h 1092834"/>
                <a:gd name="connsiteX6" fmla="*/ 109283 w 1720998"/>
                <a:gd name="connsiteY6" fmla="*/ 1092834 h 1092834"/>
                <a:gd name="connsiteX7" fmla="*/ 0 w 1720998"/>
                <a:gd name="connsiteY7" fmla="*/ 983551 h 1092834"/>
                <a:gd name="connsiteX8" fmla="*/ 0 w 1720998"/>
                <a:gd name="connsiteY8" fmla="*/ 109283 h 109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998" h="1092834">
                  <a:moveTo>
                    <a:pt x="0" y="109283"/>
                  </a:moveTo>
                  <a:cubicBezTo>
                    <a:pt x="0" y="48928"/>
                    <a:pt x="48928" y="0"/>
                    <a:pt x="109283" y="0"/>
                  </a:cubicBezTo>
                  <a:lnTo>
                    <a:pt x="1611715" y="0"/>
                  </a:lnTo>
                  <a:cubicBezTo>
                    <a:pt x="1672070" y="0"/>
                    <a:pt x="1720998" y="48928"/>
                    <a:pt x="1720998" y="109283"/>
                  </a:cubicBezTo>
                  <a:lnTo>
                    <a:pt x="1720998" y="983551"/>
                  </a:lnTo>
                  <a:cubicBezTo>
                    <a:pt x="1720998" y="1043906"/>
                    <a:pt x="1672070" y="1092834"/>
                    <a:pt x="1611715" y="1092834"/>
                  </a:cubicBezTo>
                  <a:lnTo>
                    <a:pt x="109283" y="1092834"/>
                  </a:lnTo>
                  <a:cubicBezTo>
                    <a:pt x="48928" y="1092834"/>
                    <a:pt x="0" y="1043906"/>
                    <a:pt x="0" y="983551"/>
                  </a:cubicBezTo>
                  <a:lnTo>
                    <a:pt x="0" y="109283"/>
                  </a:ln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6298" tIns="66298" rIns="66298" bIns="6629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Более 100  высокотехнологичных предприятий: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Предприятия ГК «</a:t>
              </a:r>
              <a:r>
                <a:rPr lang="ru-RU" sz="11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Росатом</a:t>
              </a: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ОАО «НПП Пульсар»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 «Концерн </a:t>
              </a:r>
              <a:r>
                <a:rPr lang="ru-RU" sz="11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радиостроения</a:t>
              </a: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«Вега»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НИЦ «Курчатовский институт»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Фотохимии РАН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Технополис</a:t>
              </a: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«Москва»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</a:t>
              </a:r>
              <a:r>
                <a:rPr lang="ru-RU" sz="11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Аутодекс</a:t>
              </a: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Си-Ай-Эс»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</a:t>
              </a:r>
              <a:r>
                <a:rPr lang="ru-RU" sz="11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Нэшнл</a:t>
              </a: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Инструменте Рус»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ОАО ВПК «НПО Машиностроения»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ОАО РКК «Энергия»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ОАО «</a:t>
              </a:r>
              <a:r>
                <a:rPr lang="ru-RU" sz="11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Русгидро</a:t>
              </a: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ОАО Российская Самолетостроительная</a:t>
              </a:r>
              <a:b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Корпорация «МИГ» и др.</a:t>
              </a:r>
              <a:endPara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4256221" y="2043496"/>
            <a:ext cx="0" cy="233376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1222" y="354926"/>
            <a:ext cx="1026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ЗАИНТЕРЕСОВАННЫЕ ОРГАНИЗАЦИИ – ПАРТНЕРЫ ПРОЕКТА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«ИНЖЕНЕРНЫЙ КЛАСС В МОСКОВСКОЙ ШКОЛЕ»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http://profil.mos.ru/templates/klass/img/blue/razv_in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258139" cy="126512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775341" y="1402033"/>
            <a:ext cx="188092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Концерны </a:t>
            </a:r>
            <a:r>
              <a:rPr lang="ru-RU" sz="1400" b="1" dirty="0" smtClean="0">
                <a:solidFill>
                  <a:prstClr val="black"/>
                </a:solidFill>
              </a:rPr>
              <a:t>ВПК (</a:t>
            </a:r>
            <a:r>
              <a:rPr lang="ru-RU" sz="1400" b="1" dirty="0" smtClean="0">
                <a:solidFill>
                  <a:srgbClr val="C00000"/>
                </a:solidFill>
              </a:rPr>
              <a:t>5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5926" y="1895292"/>
            <a:ext cx="129554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</a:rPr>
              <a:t>Аэропорты (</a:t>
            </a:r>
            <a:r>
              <a:rPr lang="ru-RU" sz="1400" b="1" dirty="0" smtClean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2681" y="1443586"/>
            <a:ext cx="2914580" cy="34009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Авиационная </a:t>
            </a:r>
            <a:r>
              <a:rPr lang="ru-RU" sz="1400" b="1" dirty="0" smtClean="0">
                <a:solidFill>
                  <a:prstClr val="black"/>
                </a:solidFill>
              </a:rPr>
              <a:t>промышленность (</a:t>
            </a:r>
            <a:r>
              <a:rPr lang="ru-RU" sz="1400" b="1" dirty="0" smtClean="0">
                <a:solidFill>
                  <a:srgbClr val="C00000"/>
                </a:solidFill>
              </a:rPr>
              <a:t>7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30090" y="1193127"/>
            <a:ext cx="3048000" cy="58785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Ракетно-космическая </a:t>
            </a:r>
            <a:r>
              <a:rPr lang="ru-RU" sz="1400" b="1" dirty="0" smtClean="0">
                <a:solidFill>
                  <a:prstClr val="black"/>
                </a:solidFill>
              </a:rPr>
              <a:t>промышленность (</a:t>
            </a:r>
            <a:r>
              <a:rPr lang="ru-RU" sz="1400" b="1" dirty="0" smtClean="0">
                <a:solidFill>
                  <a:srgbClr val="C00000"/>
                </a:solidFill>
              </a:rPr>
              <a:t>13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7001" y="2861954"/>
            <a:ext cx="215085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300" b="1" dirty="0" err="1">
                <a:solidFill>
                  <a:prstClr val="black"/>
                </a:solidFill>
              </a:rPr>
              <a:t>Телерадиоэлектронная</a:t>
            </a:r>
            <a:r>
              <a:rPr lang="ru-RU" sz="1400" b="1" dirty="0">
                <a:solidFill>
                  <a:prstClr val="black"/>
                </a:solidFill>
              </a:rPr>
              <a:t> промышленность, </a:t>
            </a:r>
            <a:r>
              <a:rPr lang="ru-RU" sz="1400" b="1" dirty="0" smtClean="0">
                <a:solidFill>
                  <a:prstClr val="black"/>
                </a:solidFill>
              </a:rPr>
              <a:t>приборостроение (</a:t>
            </a:r>
            <a:r>
              <a:rPr lang="ru-RU" sz="1400" b="1" dirty="0" smtClean="0">
                <a:solidFill>
                  <a:srgbClr val="C00000"/>
                </a:solidFill>
              </a:rPr>
              <a:t>12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778090" y="1317006"/>
            <a:ext cx="310065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Автомобильная </a:t>
            </a:r>
            <a:r>
              <a:rPr lang="ru-RU" sz="1400" b="1" dirty="0" smtClean="0">
                <a:solidFill>
                  <a:prstClr val="black"/>
                </a:solidFill>
              </a:rPr>
              <a:t>промышленность (</a:t>
            </a:r>
            <a:r>
              <a:rPr lang="ru-RU" sz="1400" b="1" dirty="0" smtClean="0">
                <a:solidFill>
                  <a:srgbClr val="C00000"/>
                </a:solidFill>
              </a:rPr>
              <a:t>4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06452" y="1941458"/>
            <a:ext cx="267229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Производство железорудной </a:t>
            </a:r>
            <a:r>
              <a:rPr lang="ru-RU" sz="1400" b="1" dirty="0" smtClean="0">
                <a:solidFill>
                  <a:prstClr val="black"/>
                </a:solidFill>
              </a:rPr>
              <a:t>продукции (</a:t>
            </a:r>
            <a:r>
              <a:rPr lang="ru-RU" sz="1400" b="1" dirty="0" smtClean="0">
                <a:solidFill>
                  <a:srgbClr val="C00000"/>
                </a:solidFill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79199" y="2817954"/>
            <a:ext cx="2130388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Инновационные </a:t>
            </a:r>
            <a:r>
              <a:rPr lang="ru-RU" sz="1400" b="1" dirty="0" smtClean="0">
                <a:solidFill>
                  <a:prstClr val="black"/>
                </a:solidFill>
              </a:rPr>
              <a:t>технологии</a:t>
            </a:r>
            <a:r>
              <a:rPr lang="ru-RU" sz="1400" b="1" dirty="0">
                <a:solidFill>
                  <a:prstClr val="black"/>
                </a:solidFill>
              </a:rPr>
              <a:t> (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</a:rPr>
              <a:t>)  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7670" y="3931407"/>
            <a:ext cx="3311420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Информационные технологии</a:t>
            </a:r>
            <a:r>
              <a:rPr lang="ru-RU" sz="1400" b="1" dirty="0" smtClean="0">
                <a:solidFill>
                  <a:prstClr val="black"/>
                </a:solidFill>
              </a:rPr>
              <a:t>, связь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6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16159" y="4661776"/>
            <a:ext cx="1666250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Энергетические </a:t>
            </a:r>
            <a:r>
              <a:rPr lang="ru-RU" sz="1400" b="1" dirty="0" smtClean="0">
                <a:solidFill>
                  <a:prstClr val="black"/>
                </a:solidFill>
              </a:rPr>
              <a:t>корпорации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4219" y="4533880"/>
            <a:ext cx="3007683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Корпорации по атомной </a:t>
            </a:r>
            <a:r>
              <a:rPr lang="ru-RU" sz="1400" b="1" dirty="0" smtClean="0">
                <a:solidFill>
                  <a:prstClr val="black"/>
                </a:solidFill>
              </a:rPr>
              <a:t>энергии</a:t>
            </a:r>
            <a:r>
              <a:rPr lang="ru-RU" sz="1400" b="1" dirty="0">
                <a:solidFill>
                  <a:prstClr val="black"/>
                </a:solidFill>
              </a:rPr>
              <a:t> (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5005" y="2105025"/>
            <a:ext cx="253575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Нефтегазовые </a:t>
            </a:r>
            <a:r>
              <a:rPr lang="ru-RU" sz="1400" b="1" dirty="0" smtClean="0">
                <a:solidFill>
                  <a:prstClr val="black"/>
                </a:solidFill>
              </a:rPr>
              <a:t>корпорации (</a:t>
            </a:r>
            <a:r>
              <a:rPr lang="ru-RU" sz="1400" b="1" dirty="0" smtClean="0">
                <a:solidFill>
                  <a:srgbClr val="C00000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62518" y="3689716"/>
            <a:ext cx="2796598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Корпорации </a:t>
            </a:r>
            <a:r>
              <a:rPr lang="ru-RU" sz="1400" b="1" dirty="0" smtClean="0">
                <a:solidFill>
                  <a:prstClr val="black"/>
                </a:solidFill>
              </a:rPr>
              <a:t>машиностроения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90073" y="1981144"/>
            <a:ext cx="1847051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Корпорации тяжелой </a:t>
            </a:r>
            <a:r>
              <a:rPr lang="ru-RU" sz="1400" b="1" dirty="0" smtClean="0">
                <a:solidFill>
                  <a:prstClr val="black"/>
                </a:solidFill>
              </a:rPr>
              <a:t>промышленности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357371" y="4107043"/>
            <a:ext cx="2370457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Строительные компании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6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56688" y="6049678"/>
            <a:ext cx="2369816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Транспортные </a:t>
            </a:r>
            <a:r>
              <a:rPr lang="ru-RU" sz="1400" b="1" dirty="0" smtClean="0">
                <a:solidFill>
                  <a:prstClr val="black"/>
                </a:solidFill>
              </a:rPr>
              <a:t>компании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637319" y="4738381"/>
            <a:ext cx="3048000" cy="10688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Проектирование, организация, оснащение выставок, музеев, научно-познавательных </a:t>
            </a:r>
            <a:r>
              <a:rPr lang="ru-RU" sz="1400" b="1" dirty="0" smtClean="0">
                <a:solidFill>
                  <a:prstClr val="black"/>
                </a:solidFill>
              </a:rPr>
              <a:t>центров</a:t>
            </a:r>
            <a:r>
              <a:rPr lang="ru-RU" sz="1400" b="1" dirty="0">
                <a:solidFill>
                  <a:prstClr val="black"/>
                </a:solidFill>
              </a:rPr>
              <a:t> (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7423" y="5022800"/>
            <a:ext cx="277191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Промышленная </a:t>
            </a:r>
            <a:r>
              <a:rPr lang="ru-RU" sz="1400" b="1" dirty="0" smtClean="0">
                <a:solidFill>
                  <a:prstClr val="black"/>
                </a:solidFill>
              </a:rPr>
              <a:t>безопасность</a:t>
            </a:r>
            <a:r>
              <a:rPr lang="ru-RU" sz="1400" b="1" dirty="0">
                <a:solidFill>
                  <a:prstClr val="black"/>
                </a:solidFill>
              </a:rPr>
              <a:t> (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08060" y="5631872"/>
            <a:ext cx="3048000" cy="8210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Разработка и производство систем охлаждения, кондиционирования и </a:t>
            </a:r>
            <a:r>
              <a:rPr lang="ru-RU" sz="1400" b="1" dirty="0" err="1" smtClean="0">
                <a:solidFill>
                  <a:prstClr val="black"/>
                </a:solidFill>
              </a:rPr>
              <a:t>термостатирования</a:t>
            </a:r>
            <a:r>
              <a:rPr lang="ru-RU" sz="1400" b="1" dirty="0">
                <a:solidFill>
                  <a:prstClr val="black"/>
                </a:solidFill>
              </a:rPr>
              <a:t> (</a:t>
            </a:r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>
            <a:off x="4384675" y="1727571"/>
            <a:ext cx="1104900" cy="1015628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35"/>
          <p:cNvCxnSpPr/>
          <p:nvPr/>
        </p:nvCxnSpPr>
        <p:spPr>
          <a:xfrm rot="10800000" flipV="1">
            <a:off x="6081707" y="2235385"/>
            <a:ext cx="1096809" cy="471090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>
            <a:off x="1062551" y="1842009"/>
            <a:ext cx="3880221" cy="1126822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10800000" flipV="1">
            <a:off x="6630115" y="1742126"/>
            <a:ext cx="1480733" cy="122670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>
            <a:off x="744427" y="2470930"/>
            <a:ext cx="3971375" cy="85416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10800000" flipV="1">
            <a:off x="6861593" y="1778355"/>
            <a:ext cx="4274360" cy="133352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flipV="1">
            <a:off x="422681" y="3528265"/>
            <a:ext cx="4458077" cy="208903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10800000">
            <a:off x="4013600" y="2556459"/>
            <a:ext cx="1092791" cy="305494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/>
          <p:nvPr/>
        </p:nvCxnSpPr>
        <p:spPr>
          <a:xfrm flipV="1">
            <a:off x="1681491" y="3816052"/>
            <a:ext cx="3274544" cy="455448"/>
          </a:xfrm>
          <a:prstGeom prst="bentConnector3">
            <a:avLst>
              <a:gd name="adj1" fmla="val 5181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flipV="1">
            <a:off x="6982691" y="2568997"/>
            <a:ext cx="4702628" cy="7107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endCxn id="37" idx="3"/>
          </p:cNvCxnSpPr>
          <p:nvPr/>
        </p:nvCxnSpPr>
        <p:spPr>
          <a:xfrm flipV="1">
            <a:off x="6872386" y="3104603"/>
            <a:ext cx="4737201" cy="301204"/>
          </a:xfrm>
          <a:prstGeom prst="bentConnector3">
            <a:avLst>
              <a:gd name="adj1" fmla="val 10482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>
            <a:off x="6982691" y="3697567"/>
            <a:ext cx="2223761" cy="209415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>
            <a:off x="6734543" y="4043776"/>
            <a:ext cx="3077195" cy="504072"/>
          </a:xfrm>
          <a:prstGeom prst="bentConnector3">
            <a:avLst>
              <a:gd name="adj1" fmla="val 3919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1192429" y="4029809"/>
            <a:ext cx="3825677" cy="924840"/>
          </a:xfrm>
          <a:prstGeom prst="bentConnector3">
            <a:avLst>
              <a:gd name="adj1" fmla="val 3696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5400000">
            <a:off x="5718499" y="4298569"/>
            <a:ext cx="618002" cy="108417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>
            <a:off x="6630111" y="4190917"/>
            <a:ext cx="2264507" cy="136611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flipV="1">
            <a:off x="2470068" y="4190917"/>
            <a:ext cx="2636323" cy="1151045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128"/>
          <p:cNvCxnSpPr>
            <a:endCxn id="48" idx="2"/>
          </p:cNvCxnSpPr>
          <p:nvPr/>
        </p:nvCxnSpPr>
        <p:spPr>
          <a:xfrm rot="10800000" flipV="1">
            <a:off x="3232060" y="4190917"/>
            <a:ext cx="2598724" cy="2262014"/>
          </a:xfrm>
          <a:prstGeom prst="bentConnector4">
            <a:avLst>
              <a:gd name="adj1" fmla="val 20678"/>
              <a:gd name="adj2" fmla="val 11010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rot="16200000" flipH="1">
            <a:off x="5862452" y="4520656"/>
            <a:ext cx="2019869" cy="1038174"/>
          </a:xfrm>
          <a:prstGeom prst="bentConnector3">
            <a:avLst>
              <a:gd name="adj1" fmla="val 211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4772417" y="2811313"/>
            <a:ext cx="2304788" cy="1322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Более 100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заинтересованных организаций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841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8054" y="1638762"/>
            <a:ext cx="3150292" cy="4067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69" y="1844369"/>
            <a:ext cx="1550055" cy="4370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38055" y="2641599"/>
            <a:ext cx="3150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составляющими технологической среды проекта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«Инженерный класс в московской школе» являются: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поддержки, технологические парки, центры молодежного инновационного творчества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18191" y="374273"/>
            <a:ext cx="1197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ЦЕНТРОВ ТЕХНОЛОГИЧЕСКОЙ ПОДДЕРЖКИ ОБРАЗОВАНИЯ ГОРОДА МОСКВЫ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0" y="1092611"/>
            <a:ext cx="5206820" cy="53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87729" y="1270931"/>
            <a:ext cx="2888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ЦТПО,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на базе ведущих университетов Москвы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958" y="3219995"/>
            <a:ext cx="3211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АУДИТОРИИ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ОБОРУДОВАНИЕ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МАСТЕР-КЛАССОВ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ЗАЛЫ ДЛЯ КОНФЕРЕНЦИЙ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ПЛОЩАДКИ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ДЛЯ ВЕБИНАРОВ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550" y="-90192"/>
            <a:ext cx="481702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200" b="1" cap="all" dirty="0" smtClean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«ИНЖЕНЕРНЫЙ класс </a:t>
            </a:r>
            <a:r>
              <a:rPr lang="ru-RU" sz="1200" b="1" cap="all" dirty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школе»</a:t>
            </a:r>
          </a:p>
        </p:txBody>
      </p:sp>
      <p:pic>
        <p:nvPicPr>
          <p:cNvPr id="25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8" y="329987"/>
            <a:ext cx="713946" cy="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70553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8179" y="1198596"/>
            <a:ext cx="3150292" cy="4067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94" y="1404203"/>
            <a:ext cx="1550055" cy="437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8180" y="2201433"/>
            <a:ext cx="3150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позволят учащимся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знакомиться с профессиональной деятельностью инженеров,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на практике высокотехнологичное производственное оборудование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93" y="385131"/>
            <a:ext cx="1197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ЦЕНТРОВ ТЕХНОЛОГИЧЕСКОЙ ПОДДЕРЖКИ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50" y="4859834"/>
            <a:ext cx="9536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ТОКАРНОЕ И СЛЕСАРНОЕ ДЕЛО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 И 3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-МОДЕЛИРОВАНИЕ, ПРОГРАММИРОВАНИЕ, ДИЗАЙН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АВТОМОБИЛЕСТРОЕНИЕ И КОНСТРУИРОВАНИЕ ЛЕТАТЕЛЬНЫХ АППАРАТОВ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СВЯЗИ, КОМПЬЮТЕРНАЯ БЕЗОПАСНОСТЬ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КОНВЕРГЕНТНЫЙ ЕСТЕСТВЕННОНАУЧНЫЙ ПРАКТИКУМ (ХИМИЯ, БИОЛОГИЯ, 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ГЕОГРАФИЯ, ИНФОРМАТИКА)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50" y="-90192"/>
            <a:ext cx="4817024" cy="455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200" b="1" cap="all" dirty="0" smtClean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«ИНЖЕНЕРНЫЙ класс </a:t>
            </a:r>
            <a:r>
              <a:rPr lang="ru-RU" sz="1200" b="1" cap="all" dirty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школе»</a:t>
            </a:r>
          </a:p>
        </p:txBody>
      </p:sp>
      <p:pic>
        <p:nvPicPr>
          <p:cNvPr id="18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05" y="329987"/>
            <a:ext cx="713946" cy="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orodinmv.GMC.000\Desktop\ТЕХНОПАРК_МЭР\дополнительные фотографии\Специальный репортаж - Московская Школа современных технологий.mp4.00_05...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3"/>
          <a:stretch/>
        </p:blipFill>
        <p:spPr bwMode="auto">
          <a:xfrm>
            <a:off x="673692" y="1205754"/>
            <a:ext cx="7306262" cy="34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162560" y="6690360"/>
            <a:ext cx="12517120" cy="1676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32914" y="4949371"/>
            <a:ext cx="4659086" cy="190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93" y="374273"/>
            <a:ext cx="1197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МОЛОДЕЖНОГО ИННОВАЦИОННОГО ТВОРЧЕСТВА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1263" y="1615781"/>
            <a:ext cx="3964613" cy="338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РОБОТОТЕХНИКА, ЭЛЕКТРОНИКА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ТРЁХМЕРНОЕ МОДЕЛИРОВАНИЕ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ДИЗАЙН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ИННОВАЦИИ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МАКЕТИРОВАНИЕ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РЕЗКА, ФРЕЗЕРОВКА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АРХИТЕКТУРЫ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НАУЧНЫЕ ЭКСПЕРИМЕНТЫ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-90192"/>
            <a:ext cx="4817024" cy="455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3400"/>
              </a:lnSpc>
            </a:pPr>
            <a:r>
              <a:rPr lang="ru-RU" sz="1200" b="1" cap="all" dirty="0" smtClean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«ИНЖЕНЕРНЫЙ класс </a:t>
            </a:r>
            <a:r>
              <a:rPr lang="ru-RU" sz="1200" b="1" cap="all" dirty="0">
                <a:solidFill>
                  <a:srgbClr val="2F5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школе»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02317" y="1203159"/>
            <a:ext cx="3563560" cy="4126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ВОЗМОЖНОСТИ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53" y="1615782"/>
            <a:ext cx="7366039" cy="494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БИОНИК ЛАБ ДАРВИНОВСКИЙ МУЗЕЙ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 ЛАБ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 &amp; D CENTER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ФАБТОЙ ТЕХНОПАРК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 ВШЭ ФАБ ЛАБ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СТАНКИН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ИННОЦЕНТР ВАО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ТЕХНОСПАРК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 НАУЧНОМ ПАРКЕ МГУ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ЦМИТ «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ИДЕИ»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ПРОТОТИПИРОВАНИЯ МИИТ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ЦМИТ «НАНОТЕХНОЛОГИИ»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ИННОВАЦИОННОЙ СВЕТОТЕХНИКИ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ЦМИТ «ЛИДЕР»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ЦМИТ «РЕАКТОР»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ЦМИТ «ИРИДА»</a:t>
            </a:r>
          </a:p>
          <a:p>
            <a:pPr marL="324000" indent="-3429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ЦМИТ «ФИЗИЧЕСКАЯ КУНСТКАМЕРА»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8147" y="1203160"/>
            <a:ext cx="6948945" cy="4126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ЦМИТ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inno.msk.ru/files/1812jmb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3128" y="1782626"/>
            <a:ext cx="3213964" cy="20210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28196" y="6195177"/>
            <a:ext cx="4376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http://inno.msk.ru/pr_pr_innovation/technolab/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inno.msk.ru/files/1803c2w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28" y="3944450"/>
            <a:ext cx="3213964" cy="21671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ОКЭНОУ\профильное обучение\логотипы\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8" y="329987"/>
            <a:ext cx="713946" cy="6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2139</Words>
  <Application>Microsoft Office PowerPoint</Application>
  <PresentationFormat>Широкоэкранный</PresentationFormat>
  <Paragraphs>444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cdp_bmstu</cp:lastModifiedBy>
  <cp:revision>263</cp:revision>
  <cp:lastPrinted>2016-08-02T13:52:58Z</cp:lastPrinted>
  <dcterms:created xsi:type="dcterms:W3CDTF">2015-08-25T07:26:16Z</dcterms:created>
  <dcterms:modified xsi:type="dcterms:W3CDTF">2016-11-25T11:17:00Z</dcterms:modified>
</cp:coreProperties>
</file>