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9" r:id="rId1"/>
    <p:sldMasterId id="2147483790" r:id="rId2"/>
  </p:sldMasterIdLst>
  <p:notesMasterIdLst>
    <p:notesMasterId r:id="rId9"/>
  </p:notesMasterIdLst>
  <p:sldIdLst>
    <p:sldId id="298" r:id="rId3"/>
    <p:sldId id="299" r:id="rId4"/>
    <p:sldId id="300" r:id="rId5"/>
    <p:sldId id="301" r:id="rId6"/>
    <p:sldId id="302" r:id="rId7"/>
    <p:sldId id="303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C8E9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398" autoAdjust="0"/>
  </p:normalViewPr>
  <p:slideViewPr>
    <p:cSldViewPr>
      <p:cViewPr varScale="1">
        <p:scale>
          <a:sx n="105" d="100"/>
          <a:sy n="105" d="100"/>
        </p:scale>
        <p:origin x="17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ru-RU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D53EEFD1-0C88-4B96-A4A2-B5C6D1712985}" type="datetimeFigureOut">
              <a:rPr lang="ru-RU"/>
              <a:pPr/>
              <a:t>25.11.2016</a:t>
            </a:fld>
            <a:endParaRPr lang="ru-RU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ru-RU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23349B0B-F250-4BFB-A0F2-1C83BCFB2CB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7946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349B0B-F250-4BFB-A0F2-1C83BCFB2CB0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50012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349B0B-F250-4BFB-A0F2-1C83BCFB2CB0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8657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AC57C3-237A-4A25-B412-58DFFFBC4B9D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61C7C-8406-4324-8C37-94AAE336C3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301B0-D8A2-4D69-B48F-DB01235D71AA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EC89A-104B-45F6-82B0-CB3CC03593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E8501-FC09-485D-8A5E-F569FD693CAF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ADCEB-8D15-4D3A-9117-FE177489D4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72BEF9-FD8B-4FD2-89D3-C8C9277F2F68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175AC1-6EE0-4ED3-A34C-1C9627D3E7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E533F-2957-4355-BDEB-960E59E8D877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2F6881-5FD7-44C1-9447-6D32FA3427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28BA0-23F6-410D-BB3C-D3926F9D8A43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B5B13-0616-4B1C-96C0-55F7B04A0D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2F339-9DBB-4E97-9474-6F2C13B2E251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C04A1-BED0-4FCF-9EE8-BEFC8D9EB5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AE62F-EC6F-4677-91AF-930F5DA56B9B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2B9D3-80CE-418C-B487-3F9611BFA0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6DB29-CEDC-46C3-A286-0D0E4916B324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310FC-F1FA-46B2-83EF-66F1485BD0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BFED6-9253-4DC2-A926-559FBE17A59F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D6BC5-D4FD-488F-B1C7-A1722A69F3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446F6-DD34-4EF4-8E08-C1B5C6F49557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E4A1A-CAF8-4DD1-B2C2-D615061B45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A75532-F84E-4821-B4DE-32E0E3A31E01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1409B8-9A4B-4938-8CC3-6F3565C345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C6FFC-1440-49AF-B8D0-A31505536670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3F29D-6D03-416A-8AF9-37EE01909F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12633F-54E7-4069-B6A5-F6986D18537C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275AC-4C09-41D6-833E-72C4371BFE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090914-5E5E-4533-9868-18D11DDCDE40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CB1B7-8FDA-4EEF-99BD-215B366289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057900" y="274638"/>
            <a:ext cx="18669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483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85481-06E1-459B-B195-262CB2DC9D60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8D5E5-B3BA-4167-9B24-24BA331953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6E3AFC-C6BF-462B-BFED-B1341AF174A0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A5979-BEDC-46C3-895E-46D542F1A0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69565-4D04-4AAA-BA09-F4BE87F961D3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F2D23-281A-4DD2-8C58-7E6302C884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6CD76-258E-439A-A926-C721027EFDF3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412C1-C91E-47F6-9E98-49BBF2DFE2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850F9-D185-4733-949E-14C2BB77F537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DE5C2-EDDD-4070-B7A8-59E2907F0E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F5870-FA3B-4E19-9804-A2E185CFA611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DA627-F375-4792-8C58-6041AE24BB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3740B-427B-4F18-AB21-83BBB6146809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BDAE3-869C-4316-BF08-D1B55F3676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935F6-9036-4B68-867E-D07E112CF066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1E71C-9A12-4ADF-B0CF-281DE0CA93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fld id="{08D03414-7D98-4661-A7BB-B526844795D8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A7D1D55B-DAE1-4436-99F4-E38F09E895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93191" name="Picture 8" descr="11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1" name="Rectangle 9"/>
          <p:cNvSpPr>
            <a:spLocks noChangeArrowheads="1"/>
          </p:cNvSpPr>
          <p:nvPr userDrawn="1"/>
        </p:nvSpPr>
        <p:spPr bwMode="auto">
          <a:xfrm>
            <a:off x="2700338" y="6613525"/>
            <a:ext cx="36544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000" b="1">
                <a:solidFill>
                  <a:srgbClr val="003366"/>
                </a:solidFill>
                <a:latin typeface="Arial Black" pitchFamily="34" charset="0"/>
              </a:rPr>
              <a:t>ДЕТСКАЯ АКАДЕМИЯ ИНЖЕНЕРНОГО ОБРАЗОВАНИЯ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  <p:sldLayoutId id="2147483813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752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4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8DCB5FA-6992-4DF9-9013-75E485CFB280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13" name="Нижний колонтитул 5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Номер слайда 6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AEBD6D6-A8E6-4F6F-A717-6CC2D15A4E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107527" name="Picture 7" descr="slide-1-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6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Arial" charset="0"/>
        </a:defRPr>
      </a:lvl9pPr>
    </p:titleStyle>
    <p:bodyStyle>
      <a:lvl1pPr marL="419100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>
          <a:solidFill>
            <a:schemeClr val="tx1"/>
          </a:solidFill>
          <a:latin typeface="+mn-lt"/>
          <a:cs typeface="+mn-cs"/>
        </a:defRPr>
      </a:lvl2pPr>
      <a:lvl3pPr marL="1004888" indent="-255588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charset="0"/>
        <a:buChar char="○"/>
        <a:defRPr sz="2400">
          <a:solidFill>
            <a:schemeClr val="tx1"/>
          </a:solidFill>
          <a:latin typeface="+mn-lt"/>
          <a:cs typeface="+mn-cs"/>
        </a:defRPr>
      </a:lvl3pPr>
      <a:lvl4pPr marL="1279525" indent="-236538" algn="l" rtl="0" fontAlgn="base">
        <a:spcBef>
          <a:spcPct val="20000"/>
        </a:spcBef>
        <a:spcAft>
          <a:spcPct val="0"/>
        </a:spcAft>
        <a:buClr>
          <a:srgbClr val="D7E3BC"/>
        </a:buClr>
        <a:buSzPct val="90000"/>
        <a:buFont typeface="Wingdings 2" pitchFamily="18" charset="2"/>
        <a:buChar char=""/>
        <a:defRPr sz="2000">
          <a:solidFill>
            <a:schemeClr val="tx1"/>
          </a:solidFill>
          <a:latin typeface="+mn-lt"/>
          <a:cs typeface="+mn-cs"/>
        </a:defRPr>
      </a:lvl4pPr>
      <a:lvl5pPr marL="1489075" indent="-182563" algn="l" rtl="0" fontAlgn="base">
        <a:spcBef>
          <a:spcPct val="20000"/>
        </a:spcBef>
        <a:spcAft>
          <a:spcPct val="0"/>
        </a:spcAft>
        <a:buClr>
          <a:srgbClr val="8064A2"/>
        </a:buClr>
        <a:buSzPct val="100000"/>
        <a:buFont typeface="Arial" charset="0"/>
        <a:buChar char="-"/>
        <a:defRPr sz="2000">
          <a:solidFill>
            <a:schemeClr val="tx1"/>
          </a:solidFill>
          <a:latin typeface="+mn-lt"/>
          <a:cs typeface="+mn-cs"/>
        </a:defRPr>
      </a:lvl5pPr>
      <a:lvl6pPr marL="1946275" indent="-182563" algn="l" rtl="0" fontAlgn="base">
        <a:spcBef>
          <a:spcPct val="20000"/>
        </a:spcBef>
        <a:spcAft>
          <a:spcPct val="0"/>
        </a:spcAft>
        <a:buClr>
          <a:srgbClr val="8064A2"/>
        </a:buClr>
        <a:buSzPct val="100000"/>
        <a:buFont typeface="Arial" charset="0"/>
        <a:buChar char="-"/>
        <a:defRPr sz="2000">
          <a:solidFill>
            <a:schemeClr val="tx1"/>
          </a:solidFill>
          <a:latin typeface="+mn-lt"/>
          <a:cs typeface="+mn-cs"/>
        </a:defRPr>
      </a:lvl6pPr>
      <a:lvl7pPr marL="2403475" indent="-182563" algn="l" rtl="0" fontAlgn="base">
        <a:spcBef>
          <a:spcPct val="20000"/>
        </a:spcBef>
        <a:spcAft>
          <a:spcPct val="0"/>
        </a:spcAft>
        <a:buClr>
          <a:srgbClr val="8064A2"/>
        </a:buClr>
        <a:buSzPct val="100000"/>
        <a:buFont typeface="Arial" charset="0"/>
        <a:buChar char="-"/>
        <a:defRPr sz="2000">
          <a:solidFill>
            <a:schemeClr val="tx1"/>
          </a:solidFill>
          <a:latin typeface="+mn-lt"/>
          <a:cs typeface="+mn-cs"/>
        </a:defRPr>
      </a:lvl7pPr>
      <a:lvl8pPr marL="2860675" indent="-182563" algn="l" rtl="0" fontAlgn="base">
        <a:spcBef>
          <a:spcPct val="20000"/>
        </a:spcBef>
        <a:spcAft>
          <a:spcPct val="0"/>
        </a:spcAft>
        <a:buClr>
          <a:srgbClr val="8064A2"/>
        </a:buClr>
        <a:buSzPct val="100000"/>
        <a:buFont typeface="Arial" charset="0"/>
        <a:buChar char="-"/>
        <a:defRPr sz="2000">
          <a:solidFill>
            <a:schemeClr val="tx1"/>
          </a:solidFill>
          <a:latin typeface="+mn-lt"/>
          <a:cs typeface="+mn-cs"/>
        </a:defRPr>
      </a:lvl8pPr>
      <a:lvl9pPr marL="3317875" indent="-182563" algn="l" rtl="0" fontAlgn="base">
        <a:spcBef>
          <a:spcPct val="20000"/>
        </a:spcBef>
        <a:spcAft>
          <a:spcPct val="0"/>
        </a:spcAft>
        <a:buClr>
          <a:srgbClr val="8064A2"/>
        </a:buClr>
        <a:buSzPct val="100000"/>
        <a:buFont typeface="Arial" charset="0"/>
        <a:buChar char="-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sch439uv.mskobr.ru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0" y="476672"/>
            <a:ext cx="4067944" cy="2376488"/>
          </a:xfrm>
        </p:spPr>
        <p:txBody>
          <a:bodyPr tIns="0" rIns="45720" bIns="0" anchor="b"/>
          <a:lstStyle/>
          <a:p>
            <a:pPr marL="36513" indent="0" algn="ctr">
              <a:lnSpc>
                <a:spcPct val="80000"/>
              </a:lnSpc>
              <a:buFont typeface="Wingdings 2" pitchFamily="18" charset="2"/>
              <a:buNone/>
            </a:pPr>
            <a:r>
              <a:rPr lang="ru-RU" sz="16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ДЕПАРТАМЕНТ ОБРАЗОВАНИЯ ГОРОДА МОСКВЫ </a:t>
            </a:r>
          </a:p>
          <a:p>
            <a:pPr marL="36513" indent="0" algn="ctr">
              <a:lnSpc>
                <a:spcPct val="80000"/>
              </a:lnSpc>
              <a:buFont typeface="Wingdings 2" pitchFamily="18" charset="2"/>
              <a:buNone/>
            </a:pPr>
            <a:endParaRPr lang="ru-RU" sz="1600" b="1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 marL="36513" indent="0" algn="ctr">
              <a:lnSpc>
                <a:spcPct val="80000"/>
              </a:lnSpc>
              <a:buFont typeface="Wingdings 2" pitchFamily="18" charset="2"/>
              <a:buNone/>
            </a:pPr>
            <a:r>
              <a:rPr lang="ru-RU" sz="16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ГОСУДАРСТВЕННОЕ БЮДЖЕТНОЕ </a:t>
            </a:r>
          </a:p>
          <a:p>
            <a:pPr marL="36513" indent="0" algn="ctr">
              <a:lnSpc>
                <a:spcPct val="80000"/>
              </a:lnSpc>
              <a:buFont typeface="Wingdings 2" pitchFamily="18" charset="2"/>
              <a:buNone/>
            </a:pPr>
            <a:r>
              <a:rPr lang="ru-RU" sz="16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ОБЩЕОБРАЗОВАТЕЛЬНОЕ </a:t>
            </a:r>
            <a:r>
              <a:rPr lang="ru-RU" sz="16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УЧРЕЖДЕНИЕ</a:t>
            </a:r>
          </a:p>
          <a:p>
            <a:pPr marL="36513" indent="0" algn="ctr">
              <a:lnSpc>
                <a:spcPct val="80000"/>
              </a:lnSpc>
              <a:buFont typeface="Wingdings 2" pitchFamily="18" charset="2"/>
              <a:buNone/>
            </a:pPr>
            <a:endParaRPr lang="ru-RU" sz="1600" b="1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 marL="36513" indent="0" algn="ctr">
              <a:lnSpc>
                <a:spcPct val="80000"/>
              </a:lnSpc>
              <a:buFont typeface="Wingdings 2" pitchFamily="18" charset="2"/>
              <a:buNone/>
            </a:pPr>
            <a:r>
              <a:rPr lang="ru-RU" sz="16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ШКОЛА №439 </a:t>
            </a:r>
            <a:endParaRPr lang="ru-RU" sz="1600" b="1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 marL="36513" indent="0" algn="ctr">
              <a:lnSpc>
                <a:spcPct val="80000"/>
              </a:lnSpc>
              <a:buFont typeface="Wingdings 2" pitchFamily="18" charset="2"/>
              <a:buNone/>
            </a:pPr>
            <a:r>
              <a:rPr lang="ru-RU" sz="16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«ИНЖЕНЕРНЫЙ</a:t>
            </a:r>
          </a:p>
          <a:p>
            <a:pPr marL="36513" indent="0" algn="ctr">
              <a:lnSpc>
                <a:spcPct val="80000"/>
              </a:lnSpc>
              <a:buFont typeface="Wingdings 2" pitchFamily="18" charset="2"/>
              <a:buNone/>
            </a:pPr>
            <a:r>
              <a:rPr lang="ru-RU" sz="16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6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ЛИЦЕЙ «ИНТЕЛЛЕКТ» </a:t>
            </a:r>
          </a:p>
        </p:txBody>
      </p:sp>
      <p:sp>
        <p:nvSpPr>
          <p:cNvPr id="108547" name="TextBox 4"/>
          <p:cNvSpPr txBox="1">
            <a:spLocks noChangeArrowheads="1"/>
          </p:cNvSpPr>
          <p:nvPr/>
        </p:nvSpPr>
        <p:spPr bwMode="auto">
          <a:xfrm>
            <a:off x="3923928" y="6381328"/>
            <a:ext cx="111761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000" b="1" dirty="0" smtClean="0">
                <a:solidFill>
                  <a:schemeClr val="accent1">
                    <a:lumMod val="50000"/>
                  </a:schemeClr>
                </a:solidFill>
              </a:rPr>
              <a:t>МОСКВА, 2016</a:t>
            </a:r>
            <a:endParaRPr lang="ru-RU" sz="1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8550" name="Rectangle 14"/>
          <p:cNvSpPr>
            <a:spLocks noChangeArrowheads="1"/>
          </p:cNvSpPr>
          <p:nvPr/>
        </p:nvSpPr>
        <p:spPr bwMode="auto">
          <a:xfrm>
            <a:off x="1547664" y="4221088"/>
            <a:ext cx="63373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6699"/>
                </a:solidFill>
                <a:latin typeface="Arial Black" pitchFamily="34" charset="0"/>
              </a:rPr>
              <a:t>Система работы образовательного комплекса по повышению качества инженерного образования</a:t>
            </a:r>
            <a:endParaRPr lang="ru-RU" sz="2400" b="1" dirty="0">
              <a:solidFill>
                <a:srgbClr val="006699"/>
              </a:solidFill>
              <a:latin typeface="Arial Black" pitchFamily="34" charset="0"/>
            </a:endParaRPr>
          </a:p>
          <a:p>
            <a:pPr algn="ctr"/>
            <a:endParaRPr lang="ru-RU" sz="1600" b="1" dirty="0">
              <a:solidFill>
                <a:srgbClr val="006699"/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47864" y="5805264"/>
            <a:ext cx="58119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</a:rPr>
              <a:t>Директор ГБОУ Школа №439 «Инженерный лицей «Интеллект»</a:t>
            </a:r>
          </a:p>
          <a:p>
            <a:pPr algn="r"/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</a:rPr>
              <a:t>Рототаева Нина Алексеевна</a:t>
            </a:r>
            <a:endParaRPr lang="ru-RU" sz="14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61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hape 4"/>
          <p:cNvSpPr>
            <a:spLocks/>
          </p:cNvSpPr>
          <p:nvPr/>
        </p:nvSpPr>
        <p:spPr bwMode="auto">
          <a:xfrm rot="-1153993">
            <a:off x="493713" y="3962400"/>
            <a:ext cx="1666875" cy="1765300"/>
          </a:xfrm>
          <a:custGeom>
            <a:avLst/>
            <a:gdLst>
              <a:gd name="T0" fmla="*/ 1535824 w 1667148"/>
              <a:gd name="T1" fmla="*/ 487376 h 1621505"/>
              <a:gd name="T2" fmla="*/ 1535824 w 1667148"/>
              <a:gd name="T3" fmla="*/ 1434471 h 1621505"/>
              <a:gd name="T4" fmla="*/ 833302 w 1667148"/>
              <a:gd name="T5" fmla="*/ 1899459 h 1621505"/>
              <a:gd name="T6" fmla="*/ 1 w 1667148"/>
              <a:gd name="T7" fmla="*/ 1434471 h 1621505"/>
              <a:gd name="T8" fmla="*/ 1 w 1667148"/>
              <a:gd name="T9" fmla="*/ 487376 h 1621505"/>
              <a:gd name="T10" fmla="*/ 833302 w 1667148"/>
              <a:gd name="T11" fmla="*/ 22388 h 1621505"/>
              <a:gd name="T12" fmla="*/ 0 60000 65536"/>
              <a:gd name="T13" fmla="*/ 0 60000 65536"/>
              <a:gd name="T14" fmla="*/ 5898240 60000 65536"/>
              <a:gd name="T15" fmla="*/ 11796480 60000 65536"/>
              <a:gd name="T16" fmla="*/ 11796480 60000 65536"/>
              <a:gd name="T17" fmla="*/ 17694720 60000 65536"/>
              <a:gd name="T18" fmla="*/ 414853 w 1667148"/>
              <a:gd name="T19" fmla="*/ 410687 h 1621505"/>
              <a:gd name="T20" fmla="*/ 1252295 w 1667148"/>
              <a:gd name="T21" fmla="*/ 1210818 h 162150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667148" h="1621505">
                <a:moveTo>
                  <a:pt x="1252295" y="410687"/>
                </a:moveTo>
                <a:lnTo>
                  <a:pt x="1490244" y="334476"/>
                </a:lnTo>
                <a:lnTo>
                  <a:pt x="1582411" y="487943"/>
                </a:lnTo>
                <a:lnTo>
                  <a:pt x="1403335" y="662183"/>
                </a:lnTo>
                <a:lnTo>
                  <a:pt x="1403335" y="662182"/>
                </a:lnTo>
                <a:cubicBezTo>
                  <a:pt x="1417000" y="710613"/>
                  <a:pt x="1423923" y="760572"/>
                  <a:pt x="1423923" y="810753"/>
                </a:cubicBezTo>
                <a:cubicBezTo>
                  <a:pt x="1423923" y="860933"/>
                  <a:pt x="1416999" y="910893"/>
                  <a:pt x="1403335" y="959324"/>
                </a:cubicBezTo>
                <a:lnTo>
                  <a:pt x="1582411" y="1133562"/>
                </a:lnTo>
                <a:lnTo>
                  <a:pt x="1490244" y="1287029"/>
                </a:lnTo>
                <a:lnTo>
                  <a:pt x="1252295" y="1210818"/>
                </a:lnTo>
                <a:lnTo>
                  <a:pt x="1252294" y="1210817"/>
                </a:lnTo>
                <a:cubicBezTo>
                  <a:pt x="1178376" y="1282316"/>
                  <a:pt x="1085982" y="1333598"/>
                  <a:pt x="984614" y="1359389"/>
                </a:cubicBezTo>
                <a:lnTo>
                  <a:pt x="927440" y="1602616"/>
                </a:lnTo>
                <a:lnTo>
                  <a:pt x="739708" y="1602616"/>
                </a:lnTo>
                <a:lnTo>
                  <a:pt x="682534" y="1359390"/>
                </a:lnTo>
                <a:lnTo>
                  <a:pt x="682534" y="1359389"/>
                </a:lnTo>
                <a:cubicBezTo>
                  <a:pt x="581165" y="1333598"/>
                  <a:pt x="488771" y="1282317"/>
                  <a:pt x="414852" y="1210818"/>
                </a:cubicBezTo>
                <a:lnTo>
                  <a:pt x="176904" y="1287029"/>
                </a:lnTo>
                <a:lnTo>
                  <a:pt x="84737" y="1133562"/>
                </a:lnTo>
                <a:lnTo>
                  <a:pt x="263813" y="959322"/>
                </a:lnTo>
                <a:lnTo>
                  <a:pt x="263812" y="959322"/>
                </a:lnTo>
                <a:cubicBezTo>
                  <a:pt x="250148" y="910891"/>
                  <a:pt x="243225" y="860931"/>
                  <a:pt x="243225" y="810751"/>
                </a:cubicBezTo>
                <a:cubicBezTo>
                  <a:pt x="243224" y="760570"/>
                  <a:pt x="250147" y="710611"/>
                  <a:pt x="263812" y="662180"/>
                </a:cubicBezTo>
                <a:lnTo>
                  <a:pt x="84737" y="487943"/>
                </a:lnTo>
                <a:lnTo>
                  <a:pt x="176904" y="334476"/>
                </a:lnTo>
                <a:lnTo>
                  <a:pt x="414853" y="410687"/>
                </a:lnTo>
                <a:cubicBezTo>
                  <a:pt x="488771" y="339188"/>
                  <a:pt x="581165" y="287906"/>
                  <a:pt x="682533" y="262115"/>
                </a:cubicBezTo>
                <a:lnTo>
                  <a:pt x="739708" y="18889"/>
                </a:lnTo>
                <a:lnTo>
                  <a:pt x="927440" y="18889"/>
                </a:lnTo>
                <a:lnTo>
                  <a:pt x="984614" y="262115"/>
                </a:lnTo>
                <a:lnTo>
                  <a:pt x="984613" y="262115"/>
                </a:lnTo>
                <a:cubicBezTo>
                  <a:pt x="1085982" y="287906"/>
                  <a:pt x="1178376" y="339188"/>
                  <a:pt x="1252294" y="410687"/>
                </a:cubicBezTo>
                <a:close/>
              </a:path>
            </a:pathLst>
          </a:custGeom>
          <a:solidFill>
            <a:schemeClr val="bg1"/>
          </a:solidFill>
          <a:ln w="25400" cap="flat" cmpd="sng" algn="ctr">
            <a:solidFill>
              <a:srgbClr val="006699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55" name="Shape 4"/>
          <p:cNvSpPr>
            <a:spLocks/>
          </p:cNvSpPr>
          <p:nvPr/>
        </p:nvSpPr>
        <p:spPr bwMode="auto">
          <a:xfrm rot="-4934642">
            <a:off x="4219575" y="3149601"/>
            <a:ext cx="1666875" cy="1765300"/>
          </a:xfrm>
          <a:custGeom>
            <a:avLst/>
            <a:gdLst>
              <a:gd name="T0" fmla="*/ 1535824 w 1667148"/>
              <a:gd name="T1" fmla="*/ 487376 h 1621505"/>
              <a:gd name="T2" fmla="*/ 1535824 w 1667148"/>
              <a:gd name="T3" fmla="*/ 1434471 h 1621505"/>
              <a:gd name="T4" fmla="*/ 833302 w 1667148"/>
              <a:gd name="T5" fmla="*/ 1899459 h 1621505"/>
              <a:gd name="T6" fmla="*/ 1 w 1667148"/>
              <a:gd name="T7" fmla="*/ 1434471 h 1621505"/>
              <a:gd name="T8" fmla="*/ 1 w 1667148"/>
              <a:gd name="T9" fmla="*/ 487376 h 1621505"/>
              <a:gd name="T10" fmla="*/ 833302 w 1667148"/>
              <a:gd name="T11" fmla="*/ 22388 h 1621505"/>
              <a:gd name="T12" fmla="*/ 0 60000 65536"/>
              <a:gd name="T13" fmla="*/ 0 60000 65536"/>
              <a:gd name="T14" fmla="*/ 5898240 60000 65536"/>
              <a:gd name="T15" fmla="*/ 11796480 60000 65536"/>
              <a:gd name="T16" fmla="*/ 11796480 60000 65536"/>
              <a:gd name="T17" fmla="*/ 17694720 60000 65536"/>
              <a:gd name="T18" fmla="*/ 414853 w 1667148"/>
              <a:gd name="T19" fmla="*/ 410687 h 1621505"/>
              <a:gd name="T20" fmla="*/ 1252295 w 1667148"/>
              <a:gd name="T21" fmla="*/ 1210818 h 162150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667148" h="1621505">
                <a:moveTo>
                  <a:pt x="1252295" y="410687"/>
                </a:moveTo>
                <a:lnTo>
                  <a:pt x="1490244" y="334476"/>
                </a:lnTo>
                <a:lnTo>
                  <a:pt x="1582411" y="487943"/>
                </a:lnTo>
                <a:lnTo>
                  <a:pt x="1403335" y="662183"/>
                </a:lnTo>
                <a:lnTo>
                  <a:pt x="1403335" y="662182"/>
                </a:lnTo>
                <a:cubicBezTo>
                  <a:pt x="1417000" y="710613"/>
                  <a:pt x="1423923" y="760572"/>
                  <a:pt x="1423923" y="810753"/>
                </a:cubicBezTo>
                <a:cubicBezTo>
                  <a:pt x="1423923" y="860933"/>
                  <a:pt x="1416999" y="910893"/>
                  <a:pt x="1403335" y="959324"/>
                </a:cubicBezTo>
                <a:lnTo>
                  <a:pt x="1582411" y="1133562"/>
                </a:lnTo>
                <a:lnTo>
                  <a:pt x="1490244" y="1287029"/>
                </a:lnTo>
                <a:lnTo>
                  <a:pt x="1252295" y="1210818"/>
                </a:lnTo>
                <a:lnTo>
                  <a:pt x="1252294" y="1210817"/>
                </a:lnTo>
                <a:cubicBezTo>
                  <a:pt x="1178376" y="1282316"/>
                  <a:pt x="1085982" y="1333598"/>
                  <a:pt x="984614" y="1359389"/>
                </a:cubicBezTo>
                <a:lnTo>
                  <a:pt x="927440" y="1602616"/>
                </a:lnTo>
                <a:lnTo>
                  <a:pt x="739708" y="1602616"/>
                </a:lnTo>
                <a:lnTo>
                  <a:pt x="682534" y="1359390"/>
                </a:lnTo>
                <a:lnTo>
                  <a:pt x="682534" y="1359389"/>
                </a:lnTo>
                <a:cubicBezTo>
                  <a:pt x="581165" y="1333598"/>
                  <a:pt x="488771" y="1282317"/>
                  <a:pt x="414852" y="1210818"/>
                </a:cubicBezTo>
                <a:lnTo>
                  <a:pt x="176904" y="1287029"/>
                </a:lnTo>
                <a:lnTo>
                  <a:pt x="84737" y="1133562"/>
                </a:lnTo>
                <a:lnTo>
                  <a:pt x="263813" y="959322"/>
                </a:lnTo>
                <a:lnTo>
                  <a:pt x="263812" y="959322"/>
                </a:lnTo>
                <a:cubicBezTo>
                  <a:pt x="250148" y="910891"/>
                  <a:pt x="243225" y="860931"/>
                  <a:pt x="243225" y="810751"/>
                </a:cubicBezTo>
                <a:cubicBezTo>
                  <a:pt x="243224" y="760570"/>
                  <a:pt x="250147" y="710611"/>
                  <a:pt x="263812" y="662180"/>
                </a:cubicBezTo>
                <a:lnTo>
                  <a:pt x="84737" y="487943"/>
                </a:lnTo>
                <a:lnTo>
                  <a:pt x="176904" y="334476"/>
                </a:lnTo>
                <a:lnTo>
                  <a:pt x="414853" y="410687"/>
                </a:lnTo>
                <a:cubicBezTo>
                  <a:pt x="488771" y="339188"/>
                  <a:pt x="581165" y="287906"/>
                  <a:pt x="682533" y="262115"/>
                </a:cubicBezTo>
                <a:lnTo>
                  <a:pt x="739708" y="18889"/>
                </a:lnTo>
                <a:lnTo>
                  <a:pt x="927440" y="18889"/>
                </a:lnTo>
                <a:lnTo>
                  <a:pt x="984614" y="262115"/>
                </a:lnTo>
                <a:lnTo>
                  <a:pt x="984613" y="262115"/>
                </a:lnTo>
                <a:cubicBezTo>
                  <a:pt x="1085982" y="287906"/>
                  <a:pt x="1178376" y="339188"/>
                  <a:pt x="1252294" y="410687"/>
                </a:cubicBezTo>
                <a:close/>
              </a:path>
            </a:pathLst>
          </a:custGeom>
          <a:solidFill>
            <a:schemeClr val="bg1"/>
          </a:solidFill>
          <a:ln w="25400" cap="flat" cmpd="sng" algn="ctr">
            <a:solidFill>
              <a:srgbClr val="006699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56" name="Shape 4"/>
          <p:cNvSpPr>
            <a:spLocks/>
          </p:cNvSpPr>
          <p:nvPr/>
        </p:nvSpPr>
        <p:spPr bwMode="auto">
          <a:xfrm rot="-5400000">
            <a:off x="3570287" y="1603376"/>
            <a:ext cx="1666875" cy="1765300"/>
          </a:xfrm>
          <a:custGeom>
            <a:avLst/>
            <a:gdLst>
              <a:gd name="T0" fmla="*/ 1535824 w 1667148"/>
              <a:gd name="T1" fmla="*/ 487376 h 1621505"/>
              <a:gd name="T2" fmla="*/ 1535824 w 1667148"/>
              <a:gd name="T3" fmla="*/ 1434471 h 1621505"/>
              <a:gd name="T4" fmla="*/ 833302 w 1667148"/>
              <a:gd name="T5" fmla="*/ 1899459 h 1621505"/>
              <a:gd name="T6" fmla="*/ 1 w 1667148"/>
              <a:gd name="T7" fmla="*/ 1434471 h 1621505"/>
              <a:gd name="T8" fmla="*/ 1 w 1667148"/>
              <a:gd name="T9" fmla="*/ 487376 h 1621505"/>
              <a:gd name="T10" fmla="*/ 833302 w 1667148"/>
              <a:gd name="T11" fmla="*/ 22388 h 1621505"/>
              <a:gd name="T12" fmla="*/ 0 60000 65536"/>
              <a:gd name="T13" fmla="*/ 0 60000 65536"/>
              <a:gd name="T14" fmla="*/ 5898240 60000 65536"/>
              <a:gd name="T15" fmla="*/ 11796480 60000 65536"/>
              <a:gd name="T16" fmla="*/ 11796480 60000 65536"/>
              <a:gd name="T17" fmla="*/ 17694720 60000 65536"/>
              <a:gd name="T18" fmla="*/ 414853 w 1667148"/>
              <a:gd name="T19" fmla="*/ 410687 h 1621505"/>
              <a:gd name="T20" fmla="*/ 1252295 w 1667148"/>
              <a:gd name="T21" fmla="*/ 1210818 h 162150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667148" h="1621505">
                <a:moveTo>
                  <a:pt x="1252295" y="410687"/>
                </a:moveTo>
                <a:lnTo>
                  <a:pt x="1490244" y="334476"/>
                </a:lnTo>
                <a:lnTo>
                  <a:pt x="1582411" y="487943"/>
                </a:lnTo>
                <a:lnTo>
                  <a:pt x="1403335" y="662183"/>
                </a:lnTo>
                <a:lnTo>
                  <a:pt x="1403335" y="662182"/>
                </a:lnTo>
                <a:cubicBezTo>
                  <a:pt x="1417000" y="710613"/>
                  <a:pt x="1423923" y="760572"/>
                  <a:pt x="1423923" y="810753"/>
                </a:cubicBezTo>
                <a:cubicBezTo>
                  <a:pt x="1423923" y="860933"/>
                  <a:pt x="1416999" y="910893"/>
                  <a:pt x="1403335" y="959324"/>
                </a:cubicBezTo>
                <a:lnTo>
                  <a:pt x="1582411" y="1133562"/>
                </a:lnTo>
                <a:lnTo>
                  <a:pt x="1490244" y="1287029"/>
                </a:lnTo>
                <a:lnTo>
                  <a:pt x="1252295" y="1210818"/>
                </a:lnTo>
                <a:lnTo>
                  <a:pt x="1252294" y="1210817"/>
                </a:lnTo>
                <a:cubicBezTo>
                  <a:pt x="1178376" y="1282316"/>
                  <a:pt x="1085982" y="1333598"/>
                  <a:pt x="984614" y="1359389"/>
                </a:cubicBezTo>
                <a:lnTo>
                  <a:pt x="927440" y="1602616"/>
                </a:lnTo>
                <a:lnTo>
                  <a:pt x="739708" y="1602616"/>
                </a:lnTo>
                <a:lnTo>
                  <a:pt x="682534" y="1359390"/>
                </a:lnTo>
                <a:lnTo>
                  <a:pt x="682534" y="1359389"/>
                </a:lnTo>
                <a:cubicBezTo>
                  <a:pt x="581165" y="1333598"/>
                  <a:pt x="488771" y="1282317"/>
                  <a:pt x="414852" y="1210818"/>
                </a:cubicBezTo>
                <a:lnTo>
                  <a:pt x="176904" y="1287029"/>
                </a:lnTo>
                <a:lnTo>
                  <a:pt x="84737" y="1133562"/>
                </a:lnTo>
                <a:lnTo>
                  <a:pt x="263813" y="959322"/>
                </a:lnTo>
                <a:lnTo>
                  <a:pt x="263812" y="959322"/>
                </a:lnTo>
                <a:cubicBezTo>
                  <a:pt x="250148" y="910891"/>
                  <a:pt x="243225" y="860931"/>
                  <a:pt x="243225" y="810751"/>
                </a:cubicBezTo>
                <a:cubicBezTo>
                  <a:pt x="243224" y="760570"/>
                  <a:pt x="250147" y="710611"/>
                  <a:pt x="263812" y="662180"/>
                </a:cubicBezTo>
                <a:lnTo>
                  <a:pt x="84737" y="487943"/>
                </a:lnTo>
                <a:lnTo>
                  <a:pt x="176904" y="334476"/>
                </a:lnTo>
                <a:lnTo>
                  <a:pt x="414853" y="410687"/>
                </a:lnTo>
                <a:cubicBezTo>
                  <a:pt x="488771" y="339188"/>
                  <a:pt x="581165" y="287906"/>
                  <a:pt x="682533" y="262115"/>
                </a:cubicBezTo>
                <a:lnTo>
                  <a:pt x="739708" y="18889"/>
                </a:lnTo>
                <a:lnTo>
                  <a:pt x="927440" y="18889"/>
                </a:lnTo>
                <a:lnTo>
                  <a:pt x="984614" y="262115"/>
                </a:lnTo>
                <a:lnTo>
                  <a:pt x="984613" y="262115"/>
                </a:lnTo>
                <a:cubicBezTo>
                  <a:pt x="1085982" y="287906"/>
                  <a:pt x="1178376" y="339188"/>
                  <a:pt x="1252294" y="410687"/>
                </a:cubicBezTo>
                <a:close/>
              </a:path>
            </a:pathLst>
          </a:custGeom>
          <a:solidFill>
            <a:schemeClr val="bg1"/>
          </a:solidFill>
          <a:ln w="25400" cap="flat" cmpd="sng" algn="ctr">
            <a:solidFill>
              <a:srgbClr val="006699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57" name="Shape 4"/>
          <p:cNvSpPr>
            <a:spLocks/>
          </p:cNvSpPr>
          <p:nvPr/>
        </p:nvSpPr>
        <p:spPr bwMode="auto">
          <a:xfrm rot="-3729032">
            <a:off x="1922462" y="1435101"/>
            <a:ext cx="1666875" cy="1765300"/>
          </a:xfrm>
          <a:custGeom>
            <a:avLst/>
            <a:gdLst>
              <a:gd name="T0" fmla="*/ 1535824 w 1667148"/>
              <a:gd name="T1" fmla="*/ 487376 h 1621505"/>
              <a:gd name="T2" fmla="*/ 1535824 w 1667148"/>
              <a:gd name="T3" fmla="*/ 1434471 h 1621505"/>
              <a:gd name="T4" fmla="*/ 833302 w 1667148"/>
              <a:gd name="T5" fmla="*/ 1899459 h 1621505"/>
              <a:gd name="T6" fmla="*/ 1 w 1667148"/>
              <a:gd name="T7" fmla="*/ 1434471 h 1621505"/>
              <a:gd name="T8" fmla="*/ 1 w 1667148"/>
              <a:gd name="T9" fmla="*/ 487376 h 1621505"/>
              <a:gd name="T10" fmla="*/ 833302 w 1667148"/>
              <a:gd name="T11" fmla="*/ 22388 h 1621505"/>
              <a:gd name="T12" fmla="*/ 0 60000 65536"/>
              <a:gd name="T13" fmla="*/ 0 60000 65536"/>
              <a:gd name="T14" fmla="*/ 5898240 60000 65536"/>
              <a:gd name="T15" fmla="*/ 11796480 60000 65536"/>
              <a:gd name="T16" fmla="*/ 11796480 60000 65536"/>
              <a:gd name="T17" fmla="*/ 17694720 60000 65536"/>
              <a:gd name="T18" fmla="*/ 414853 w 1667148"/>
              <a:gd name="T19" fmla="*/ 410687 h 1621505"/>
              <a:gd name="T20" fmla="*/ 1252295 w 1667148"/>
              <a:gd name="T21" fmla="*/ 1210818 h 162150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667148" h="1621505">
                <a:moveTo>
                  <a:pt x="1252295" y="410687"/>
                </a:moveTo>
                <a:lnTo>
                  <a:pt x="1490244" y="334476"/>
                </a:lnTo>
                <a:lnTo>
                  <a:pt x="1582411" y="487943"/>
                </a:lnTo>
                <a:lnTo>
                  <a:pt x="1403335" y="662183"/>
                </a:lnTo>
                <a:lnTo>
                  <a:pt x="1403335" y="662182"/>
                </a:lnTo>
                <a:cubicBezTo>
                  <a:pt x="1417000" y="710613"/>
                  <a:pt x="1423923" y="760572"/>
                  <a:pt x="1423923" y="810753"/>
                </a:cubicBezTo>
                <a:cubicBezTo>
                  <a:pt x="1423923" y="860933"/>
                  <a:pt x="1416999" y="910893"/>
                  <a:pt x="1403335" y="959324"/>
                </a:cubicBezTo>
                <a:lnTo>
                  <a:pt x="1582411" y="1133562"/>
                </a:lnTo>
                <a:lnTo>
                  <a:pt x="1490244" y="1287029"/>
                </a:lnTo>
                <a:lnTo>
                  <a:pt x="1252295" y="1210818"/>
                </a:lnTo>
                <a:lnTo>
                  <a:pt x="1252294" y="1210817"/>
                </a:lnTo>
                <a:cubicBezTo>
                  <a:pt x="1178376" y="1282316"/>
                  <a:pt x="1085982" y="1333598"/>
                  <a:pt x="984614" y="1359389"/>
                </a:cubicBezTo>
                <a:lnTo>
                  <a:pt x="927440" y="1602616"/>
                </a:lnTo>
                <a:lnTo>
                  <a:pt x="739708" y="1602616"/>
                </a:lnTo>
                <a:lnTo>
                  <a:pt x="682534" y="1359390"/>
                </a:lnTo>
                <a:lnTo>
                  <a:pt x="682534" y="1359389"/>
                </a:lnTo>
                <a:cubicBezTo>
                  <a:pt x="581165" y="1333598"/>
                  <a:pt x="488771" y="1282317"/>
                  <a:pt x="414852" y="1210818"/>
                </a:cubicBezTo>
                <a:lnTo>
                  <a:pt x="176904" y="1287029"/>
                </a:lnTo>
                <a:lnTo>
                  <a:pt x="84737" y="1133562"/>
                </a:lnTo>
                <a:lnTo>
                  <a:pt x="263813" y="959322"/>
                </a:lnTo>
                <a:lnTo>
                  <a:pt x="263812" y="959322"/>
                </a:lnTo>
                <a:cubicBezTo>
                  <a:pt x="250148" y="910891"/>
                  <a:pt x="243225" y="860931"/>
                  <a:pt x="243225" y="810751"/>
                </a:cubicBezTo>
                <a:cubicBezTo>
                  <a:pt x="243224" y="760570"/>
                  <a:pt x="250147" y="710611"/>
                  <a:pt x="263812" y="662180"/>
                </a:cubicBezTo>
                <a:lnTo>
                  <a:pt x="84737" y="487943"/>
                </a:lnTo>
                <a:lnTo>
                  <a:pt x="176904" y="334476"/>
                </a:lnTo>
                <a:lnTo>
                  <a:pt x="414853" y="410687"/>
                </a:lnTo>
                <a:cubicBezTo>
                  <a:pt x="488771" y="339188"/>
                  <a:pt x="581165" y="287906"/>
                  <a:pt x="682533" y="262115"/>
                </a:cubicBezTo>
                <a:lnTo>
                  <a:pt x="739708" y="18889"/>
                </a:lnTo>
                <a:lnTo>
                  <a:pt x="927440" y="18889"/>
                </a:lnTo>
                <a:lnTo>
                  <a:pt x="984614" y="262115"/>
                </a:lnTo>
                <a:lnTo>
                  <a:pt x="984613" y="262115"/>
                </a:lnTo>
                <a:cubicBezTo>
                  <a:pt x="1085982" y="287906"/>
                  <a:pt x="1178376" y="339188"/>
                  <a:pt x="1252294" y="410687"/>
                </a:cubicBezTo>
                <a:close/>
              </a:path>
            </a:pathLst>
          </a:custGeom>
          <a:solidFill>
            <a:schemeClr val="bg1"/>
          </a:solidFill>
          <a:ln w="25400" cap="flat" cmpd="sng" algn="ctr">
            <a:solidFill>
              <a:srgbClr val="006699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58" name="TextBox 5"/>
          <p:cNvSpPr txBox="1">
            <a:spLocks noChangeArrowheads="1"/>
          </p:cNvSpPr>
          <p:nvPr/>
        </p:nvSpPr>
        <p:spPr bwMode="auto">
          <a:xfrm>
            <a:off x="5653088" y="2871788"/>
            <a:ext cx="316738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7800" indent="-177800">
              <a:buClr>
                <a:srgbClr val="006699"/>
              </a:buClr>
              <a:buFont typeface="Wingdings" pitchFamily="2" charset="2"/>
              <a:buChar char="l"/>
            </a:pPr>
            <a:r>
              <a:rPr lang="ru-RU" sz="1200" b="1" dirty="0" smtClean="0"/>
              <a:t>Музеи </a:t>
            </a:r>
            <a:endParaRPr lang="ru-RU" sz="1200" b="1" dirty="0"/>
          </a:p>
          <a:p>
            <a:pPr marL="177800" indent="-177800">
              <a:buClr>
                <a:srgbClr val="006699"/>
              </a:buClr>
              <a:buFont typeface="Wingdings" pitchFamily="2" charset="2"/>
              <a:buChar char="l"/>
            </a:pPr>
            <a:r>
              <a:rPr lang="ru-RU" sz="1200" b="1" dirty="0" smtClean="0"/>
              <a:t>Выставки </a:t>
            </a:r>
            <a:endParaRPr lang="ru-RU" sz="1200" b="1" dirty="0"/>
          </a:p>
          <a:p>
            <a:pPr marL="177800" indent="-177800">
              <a:buClr>
                <a:srgbClr val="006699"/>
              </a:buClr>
              <a:buFont typeface="Wingdings" pitchFamily="2" charset="2"/>
              <a:buChar char="l"/>
            </a:pPr>
            <a:r>
              <a:rPr lang="ru-RU" sz="1200" b="1" dirty="0"/>
              <a:t>ЦТПО</a:t>
            </a:r>
            <a:r>
              <a:rPr lang="ru-RU" sz="1200" b="1" dirty="0" smtClean="0"/>
              <a:t>, ЦМИТ</a:t>
            </a:r>
            <a:endParaRPr lang="ru-RU" sz="1200" b="1" dirty="0"/>
          </a:p>
          <a:p>
            <a:pPr marL="177800" indent="-177800">
              <a:buClr>
                <a:srgbClr val="006699"/>
              </a:buClr>
              <a:buFont typeface="Wingdings" pitchFamily="2" charset="2"/>
              <a:buChar char="l"/>
            </a:pPr>
            <a:r>
              <a:rPr lang="ru-RU" sz="1200" b="1" dirty="0"/>
              <a:t>«Университетские субботы</a:t>
            </a:r>
            <a:r>
              <a:rPr lang="ru-RU" sz="1200" b="1" dirty="0" smtClean="0"/>
              <a:t>», «Профессиональные среды»</a:t>
            </a:r>
            <a:endParaRPr lang="ru-RU" sz="1200" b="1" dirty="0"/>
          </a:p>
        </p:txBody>
      </p:sp>
      <p:sp>
        <p:nvSpPr>
          <p:cNvPr id="100359" name="TextBox 8"/>
          <p:cNvSpPr txBox="1">
            <a:spLocks noChangeArrowheads="1"/>
          </p:cNvSpPr>
          <p:nvPr/>
        </p:nvSpPr>
        <p:spPr bwMode="auto">
          <a:xfrm>
            <a:off x="2660650" y="914841"/>
            <a:ext cx="218777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7800" indent="-177800">
              <a:buClr>
                <a:srgbClr val="006699"/>
              </a:buClr>
              <a:buFont typeface="Wingdings" pitchFamily="2" charset="2"/>
              <a:buChar char="l"/>
            </a:pPr>
            <a:r>
              <a:rPr lang="ru-RU" sz="1200" b="1" dirty="0" smtClean="0"/>
              <a:t>Высокотехнологичные </a:t>
            </a:r>
            <a:r>
              <a:rPr lang="ru-RU" sz="1200" b="1" dirty="0"/>
              <a:t>производства, в том числе малые</a:t>
            </a:r>
          </a:p>
        </p:txBody>
      </p:sp>
      <p:sp>
        <p:nvSpPr>
          <p:cNvPr id="100360" name="Text Box 20"/>
          <p:cNvSpPr txBox="1">
            <a:spLocks noChangeArrowheads="1"/>
          </p:cNvSpPr>
          <p:nvPr/>
        </p:nvSpPr>
        <p:spPr bwMode="auto">
          <a:xfrm>
            <a:off x="-1" y="188913"/>
            <a:ext cx="3997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FFFF"/>
                </a:solidFill>
              </a:rPr>
              <a:t>Схема </a:t>
            </a:r>
            <a:r>
              <a:rPr lang="ru-RU" b="1" dirty="0">
                <a:solidFill>
                  <a:srgbClr val="FFFFFF"/>
                </a:solidFill>
              </a:rPr>
              <a:t>сетевого взаимодействия</a:t>
            </a:r>
          </a:p>
        </p:txBody>
      </p:sp>
      <p:sp>
        <p:nvSpPr>
          <p:cNvPr id="100361" name="Rectangle 21"/>
          <p:cNvSpPr>
            <a:spLocks noChangeArrowheads="1"/>
          </p:cNvSpPr>
          <p:nvPr/>
        </p:nvSpPr>
        <p:spPr bwMode="auto">
          <a:xfrm>
            <a:off x="5106988" y="1320800"/>
            <a:ext cx="38893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>
              <a:buClr>
                <a:srgbClr val="006699"/>
              </a:buClr>
              <a:buFont typeface="Wingdings" pitchFamily="2" charset="2"/>
              <a:buChar char="l"/>
            </a:pPr>
            <a:r>
              <a:rPr lang="ru-RU" sz="1200" b="1" dirty="0"/>
              <a:t>Инженерные </a:t>
            </a:r>
            <a:r>
              <a:rPr lang="ru-RU" sz="1200" b="1" dirty="0" smtClean="0"/>
              <a:t>классы </a:t>
            </a:r>
            <a:endParaRPr lang="ru-RU" sz="1200" b="1" dirty="0"/>
          </a:p>
          <a:p>
            <a:pPr marL="177800" indent="-177800">
              <a:buClr>
                <a:srgbClr val="006699"/>
              </a:buClr>
              <a:buFont typeface="Wingdings" pitchFamily="2" charset="2"/>
              <a:buChar char="l"/>
            </a:pPr>
            <a:r>
              <a:rPr lang="ru-RU" sz="1200" b="1" dirty="0"/>
              <a:t>Общеобразовательные </a:t>
            </a:r>
            <a:r>
              <a:rPr lang="ru-RU" sz="1200" b="1" dirty="0" smtClean="0"/>
              <a:t>комплексы </a:t>
            </a:r>
            <a:endParaRPr lang="ru-RU" sz="1200" b="1" dirty="0"/>
          </a:p>
          <a:p>
            <a:pPr marL="177800" indent="-177800">
              <a:buClr>
                <a:srgbClr val="006699"/>
              </a:buClr>
              <a:buFont typeface="Wingdings" pitchFamily="2" charset="2"/>
              <a:buChar char="l"/>
            </a:pPr>
            <a:r>
              <a:rPr lang="ru-RU" sz="1200" b="1" dirty="0" smtClean="0"/>
              <a:t>Колледжи </a:t>
            </a:r>
            <a:endParaRPr lang="ru-RU" sz="1200" b="1" dirty="0"/>
          </a:p>
          <a:p>
            <a:pPr marL="177800" indent="-177800">
              <a:buClr>
                <a:srgbClr val="006699"/>
              </a:buClr>
              <a:buFont typeface="Wingdings" pitchFamily="2" charset="2"/>
              <a:buChar char="l"/>
            </a:pPr>
            <a:r>
              <a:rPr lang="ru-RU" sz="1200" b="1" dirty="0" smtClean="0"/>
              <a:t>ВУЗы</a:t>
            </a:r>
            <a:endParaRPr lang="ru-RU" sz="1200" b="1" dirty="0"/>
          </a:p>
        </p:txBody>
      </p:sp>
      <p:sp>
        <p:nvSpPr>
          <p:cNvPr id="100362" name="TextBox 8"/>
          <p:cNvSpPr txBox="1">
            <a:spLocks noChangeArrowheads="1"/>
          </p:cNvSpPr>
          <p:nvPr/>
        </p:nvSpPr>
        <p:spPr bwMode="auto">
          <a:xfrm>
            <a:off x="0" y="5517232"/>
            <a:ext cx="280964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7800" indent="-177800">
              <a:buClr>
                <a:srgbClr val="006699"/>
              </a:buClr>
              <a:buFont typeface="Wingdings" pitchFamily="2" charset="2"/>
              <a:buChar char="l"/>
            </a:pPr>
            <a:r>
              <a:rPr lang="ru-RU" sz="1200" b="1" dirty="0"/>
              <a:t>Отраслевые и профессиональные организации и </a:t>
            </a:r>
            <a:r>
              <a:rPr lang="ru-RU" sz="1200" b="1" dirty="0" smtClean="0"/>
              <a:t>сообщества.</a:t>
            </a:r>
            <a:endParaRPr lang="ru-RU" sz="1200" b="1" dirty="0"/>
          </a:p>
          <a:p>
            <a:pPr marL="177800" indent="-177800">
              <a:buClr>
                <a:srgbClr val="006699"/>
              </a:buClr>
              <a:buFont typeface="Wingdings" pitchFamily="2" charset="2"/>
              <a:buChar char="l"/>
            </a:pPr>
            <a:r>
              <a:rPr lang="ru-RU" sz="1200" b="1" dirty="0"/>
              <a:t>Фонды поддержки одаренных </a:t>
            </a:r>
            <a:r>
              <a:rPr lang="ru-RU" sz="1200" b="1" dirty="0" smtClean="0"/>
              <a:t>детей</a:t>
            </a:r>
            <a:endParaRPr lang="ru-RU" sz="1200" b="1" dirty="0"/>
          </a:p>
        </p:txBody>
      </p:sp>
      <p:sp>
        <p:nvSpPr>
          <p:cNvPr id="100363" name="Rectangle 23"/>
          <p:cNvSpPr>
            <a:spLocks noChangeArrowheads="1"/>
          </p:cNvSpPr>
          <p:nvPr/>
        </p:nvSpPr>
        <p:spPr bwMode="auto">
          <a:xfrm>
            <a:off x="3565525" y="2351088"/>
            <a:ext cx="15843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900" b="1">
                <a:solidFill>
                  <a:srgbClr val="006699"/>
                </a:solidFill>
              </a:rPr>
              <a:t>ОБРАЗОВАТЕЛЬНЫЕ ОРГАНИЗАЦИИ</a:t>
            </a:r>
          </a:p>
        </p:txBody>
      </p:sp>
      <p:sp>
        <p:nvSpPr>
          <p:cNvPr id="100364" name="Rectangle 24"/>
          <p:cNvSpPr>
            <a:spLocks noChangeArrowheads="1"/>
          </p:cNvSpPr>
          <p:nvPr/>
        </p:nvSpPr>
        <p:spPr bwMode="auto">
          <a:xfrm>
            <a:off x="4208463" y="3694113"/>
            <a:ext cx="165576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900" b="1">
                <a:solidFill>
                  <a:srgbClr val="006699"/>
                </a:solidFill>
              </a:rPr>
              <a:t>ГОРОДСКОЕ ОБРАЗОВАТЕЛЬНОЕ ПРОСТРАНСТВО</a:t>
            </a:r>
          </a:p>
        </p:txBody>
      </p:sp>
      <p:sp>
        <p:nvSpPr>
          <p:cNvPr id="100365" name="Rectangle 25"/>
          <p:cNvSpPr>
            <a:spLocks noChangeArrowheads="1"/>
          </p:cNvSpPr>
          <p:nvPr/>
        </p:nvSpPr>
        <p:spPr bwMode="auto">
          <a:xfrm>
            <a:off x="2154238" y="2203450"/>
            <a:ext cx="13684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900" b="1">
                <a:solidFill>
                  <a:srgbClr val="006699"/>
                </a:solidFill>
              </a:rPr>
              <a:t>ПРЕДПРИЯТИЯ</a:t>
            </a:r>
          </a:p>
        </p:txBody>
      </p:sp>
      <p:sp>
        <p:nvSpPr>
          <p:cNvPr id="100366" name="Shape 6"/>
          <p:cNvSpPr>
            <a:spLocks/>
          </p:cNvSpPr>
          <p:nvPr/>
        </p:nvSpPr>
        <p:spPr bwMode="auto">
          <a:xfrm rot="-1800000">
            <a:off x="1873250" y="2997200"/>
            <a:ext cx="2520950" cy="2492375"/>
          </a:xfrm>
          <a:custGeom>
            <a:avLst/>
            <a:gdLst>
              <a:gd name="T0" fmla="*/ 2441729 w 2126960"/>
              <a:gd name="T1" fmla="*/ 358702 h 2061128"/>
              <a:gd name="T2" fmla="*/ 2952255 w 2126960"/>
              <a:gd name="T3" fmla="*/ 1245458 h 2061128"/>
              <a:gd name="T4" fmla="*/ 2774154 w 2126960"/>
              <a:gd name="T5" fmla="*/ 2258421 h 2061128"/>
              <a:gd name="T6" fmla="*/ 1997161 w 2126960"/>
              <a:gd name="T7" fmla="*/ 2912176 h 2061128"/>
              <a:gd name="T8" fmla="*/ 1 w 2126960"/>
              <a:gd name="T9" fmla="*/ 2912176 h 2061128"/>
              <a:gd name="T10" fmla="*/ 1 w 2126960"/>
              <a:gd name="T11" fmla="*/ 2258421 h 2061128"/>
              <a:gd name="T12" fmla="*/ 1 w 2126960"/>
              <a:gd name="T13" fmla="*/ 1245458 h 2061128"/>
              <a:gd name="T14" fmla="*/ 1 w 2126960"/>
              <a:gd name="T15" fmla="*/ 358702 h 2061128"/>
              <a:gd name="T16" fmla="*/ 1493960 w 2126960"/>
              <a:gd name="T17" fmla="*/ 12825 h 2061128"/>
              <a:gd name="T18" fmla="*/ 17694720 60000 65536"/>
              <a:gd name="T19" fmla="*/ 0 60000 65536"/>
              <a:gd name="T20" fmla="*/ 0 60000 65536"/>
              <a:gd name="T21" fmla="*/ 5898240 60000 65536"/>
              <a:gd name="T22" fmla="*/ 5898240 60000 65536"/>
              <a:gd name="T23" fmla="*/ 11796480 60000 65536"/>
              <a:gd name="T24" fmla="*/ 11796480 60000 65536"/>
              <a:gd name="T25" fmla="*/ 17694720 60000 65536"/>
              <a:gd name="T26" fmla="*/ 17694720 60000 65536"/>
              <a:gd name="T27" fmla="*/ 422692 w 2126960"/>
              <a:gd name="T28" fmla="*/ 482811 h 2061128"/>
              <a:gd name="T29" fmla="*/ 1704268 w 2126960"/>
              <a:gd name="T30" fmla="*/ 1542272 h 206112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126960" h="2061128">
                <a:moveTo>
                  <a:pt x="1513180" y="328624"/>
                </a:moveTo>
                <a:lnTo>
                  <a:pt x="1670890" y="191036"/>
                </a:lnTo>
                <a:lnTo>
                  <a:pt x="1805419" y="299586"/>
                </a:lnTo>
                <a:lnTo>
                  <a:pt x="1704268" y="482811"/>
                </a:lnTo>
                <a:lnTo>
                  <a:pt x="1704267" y="482811"/>
                </a:lnTo>
                <a:cubicBezTo>
                  <a:pt x="1781651" y="566520"/>
                  <a:pt x="1840485" y="664513"/>
                  <a:pt x="1877182" y="770810"/>
                </a:cubicBezTo>
                <a:lnTo>
                  <a:pt x="2086469" y="769379"/>
                </a:lnTo>
                <a:lnTo>
                  <a:pt x="2116677" y="934122"/>
                </a:lnTo>
                <a:lnTo>
                  <a:pt x="1920498" y="1007038"/>
                </a:lnTo>
                <a:lnTo>
                  <a:pt x="1920497" y="1007038"/>
                </a:lnTo>
                <a:cubicBezTo>
                  <a:pt x="1920730" y="1014878"/>
                  <a:pt x="1920847" y="1022720"/>
                  <a:pt x="1920847" y="1030564"/>
                </a:cubicBezTo>
                <a:cubicBezTo>
                  <a:pt x="1920847" y="1134646"/>
                  <a:pt x="1900352" y="1237787"/>
                  <a:pt x="1860445" y="1334537"/>
                </a:cubicBezTo>
                <a:lnTo>
                  <a:pt x="2018449" y="1471787"/>
                </a:lnTo>
                <a:lnTo>
                  <a:pt x="1931135" y="1617214"/>
                </a:lnTo>
                <a:lnTo>
                  <a:pt x="1735721" y="1542272"/>
                </a:lnTo>
                <a:lnTo>
                  <a:pt x="1735720" y="1542271"/>
                </a:lnTo>
                <a:cubicBezTo>
                  <a:pt x="1663429" y="1630089"/>
                  <a:pt x="1573288" y="1702822"/>
                  <a:pt x="1470798" y="1756032"/>
                </a:cubicBezTo>
                <a:lnTo>
                  <a:pt x="1504590" y="1962579"/>
                </a:lnTo>
                <a:lnTo>
                  <a:pt x="1338781" y="2020611"/>
                </a:lnTo>
                <a:lnTo>
                  <a:pt x="1236395" y="1838074"/>
                </a:lnTo>
                <a:lnTo>
                  <a:pt x="1236394" y="1838073"/>
                </a:lnTo>
                <a:cubicBezTo>
                  <a:pt x="1179502" y="1849338"/>
                  <a:pt x="1121566" y="1855014"/>
                  <a:pt x="1063480" y="1855015"/>
                </a:cubicBezTo>
                <a:cubicBezTo>
                  <a:pt x="1005393" y="1855015"/>
                  <a:pt x="947457" y="1849338"/>
                  <a:pt x="890565" y="1838073"/>
                </a:cubicBezTo>
                <a:lnTo>
                  <a:pt x="788179" y="2020611"/>
                </a:lnTo>
                <a:lnTo>
                  <a:pt x="622370" y="1962579"/>
                </a:lnTo>
                <a:lnTo>
                  <a:pt x="656161" y="1756033"/>
                </a:lnTo>
                <a:lnTo>
                  <a:pt x="656160" y="1756033"/>
                </a:lnTo>
                <a:cubicBezTo>
                  <a:pt x="553671" y="1702823"/>
                  <a:pt x="463530" y="1630090"/>
                  <a:pt x="391239" y="1542272"/>
                </a:cubicBezTo>
                <a:lnTo>
                  <a:pt x="195825" y="1617214"/>
                </a:lnTo>
                <a:lnTo>
                  <a:pt x="108511" y="1471787"/>
                </a:lnTo>
                <a:lnTo>
                  <a:pt x="266515" y="1334537"/>
                </a:lnTo>
                <a:lnTo>
                  <a:pt x="266514" y="1334537"/>
                </a:lnTo>
                <a:cubicBezTo>
                  <a:pt x="226607" y="1237787"/>
                  <a:pt x="206113" y="1134646"/>
                  <a:pt x="206113" y="1030565"/>
                </a:cubicBezTo>
                <a:cubicBezTo>
                  <a:pt x="206112" y="1022721"/>
                  <a:pt x="206229" y="1014878"/>
                  <a:pt x="206462" y="1007037"/>
                </a:cubicBezTo>
                <a:lnTo>
                  <a:pt x="10283" y="934122"/>
                </a:lnTo>
                <a:lnTo>
                  <a:pt x="40491" y="769379"/>
                </a:lnTo>
                <a:lnTo>
                  <a:pt x="249778" y="770811"/>
                </a:lnTo>
                <a:lnTo>
                  <a:pt x="249777" y="770810"/>
                </a:lnTo>
                <a:cubicBezTo>
                  <a:pt x="286474" y="664513"/>
                  <a:pt x="345309" y="566520"/>
                  <a:pt x="422693" y="482812"/>
                </a:cubicBezTo>
                <a:lnTo>
                  <a:pt x="321541" y="299586"/>
                </a:lnTo>
                <a:lnTo>
                  <a:pt x="456070" y="191036"/>
                </a:lnTo>
                <a:lnTo>
                  <a:pt x="613780" y="328624"/>
                </a:lnTo>
                <a:lnTo>
                  <a:pt x="613779" y="328623"/>
                </a:lnTo>
                <a:cubicBezTo>
                  <a:pt x="712945" y="269877"/>
                  <a:pt x="823519" y="231177"/>
                  <a:pt x="938754" y="214884"/>
                </a:cubicBezTo>
                <a:lnTo>
                  <a:pt x="975093" y="8771"/>
                </a:lnTo>
                <a:lnTo>
                  <a:pt x="1151867" y="8771"/>
                </a:lnTo>
                <a:lnTo>
                  <a:pt x="1188205" y="214883"/>
                </a:lnTo>
                <a:lnTo>
                  <a:pt x="1188205" y="214882"/>
                </a:lnTo>
                <a:cubicBezTo>
                  <a:pt x="1303439" y="231175"/>
                  <a:pt x="1414013" y="269876"/>
                  <a:pt x="1513179" y="328622"/>
                </a:cubicBezTo>
                <a:close/>
              </a:path>
            </a:pathLst>
          </a:custGeom>
          <a:solidFill>
            <a:schemeClr val="bg1"/>
          </a:solidFill>
          <a:ln w="25400" cap="flat" cmpd="sng" algn="ctr">
            <a:solidFill>
              <a:srgbClr val="006699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67" name="Rectangle 34"/>
          <p:cNvSpPr>
            <a:spLocks noChangeArrowheads="1"/>
          </p:cNvSpPr>
          <p:nvPr/>
        </p:nvSpPr>
        <p:spPr bwMode="auto">
          <a:xfrm>
            <a:off x="2268538" y="4076700"/>
            <a:ext cx="17287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6699"/>
                </a:solidFill>
              </a:rPr>
              <a:t>Инженерный лицей </a:t>
            </a:r>
            <a:endParaRPr lang="ru-RU" sz="1400" b="1" dirty="0">
              <a:solidFill>
                <a:srgbClr val="006699"/>
              </a:solidFill>
            </a:endParaRPr>
          </a:p>
        </p:txBody>
      </p:sp>
      <p:sp>
        <p:nvSpPr>
          <p:cNvPr id="100368" name="Rectangle 35"/>
          <p:cNvSpPr>
            <a:spLocks noChangeArrowheads="1"/>
          </p:cNvSpPr>
          <p:nvPr/>
        </p:nvSpPr>
        <p:spPr bwMode="auto">
          <a:xfrm>
            <a:off x="606425" y="4694238"/>
            <a:ext cx="14398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900" b="1">
                <a:solidFill>
                  <a:srgbClr val="006699"/>
                </a:solidFill>
              </a:rPr>
              <a:t>НЕКОММЕРЧЕСКИЕ ОРГАНИЗАЦИИ</a:t>
            </a:r>
          </a:p>
        </p:txBody>
      </p:sp>
      <p:sp>
        <p:nvSpPr>
          <p:cNvPr id="100369" name="Shape 4"/>
          <p:cNvSpPr>
            <a:spLocks/>
          </p:cNvSpPr>
          <p:nvPr/>
        </p:nvSpPr>
        <p:spPr bwMode="auto">
          <a:xfrm rot="-5165831">
            <a:off x="509587" y="2327276"/>
            <a:ext cx="1666875" cy="1765300"/>
          </a:xfrm>
          <a:custGeom>
            <a:avLst/>
            <a:gdLst>
              <a:gd name="T0" fmla="*/ 1535824 w 1667148"/>
              <a:gd name="T1" fmla="*/ 487376 h 1621505"/>
              <a:gd name="T2" fmla="*/ 1535824 w 1667148"/>
              <a:gd name="T3" fmla="*/ 1434471 h 1621505"/>
              <a:gd name="T4" fmla="*/ 833302 w 1667148"/>
              <a:gd name="T5" fmla="*/ 1899459 h 1621505"/>
              <a:gd name="T6" fmla="*/ 1 w 1667148"/>
              <a:gd name="T7" fmla="*/ 1434471 h 1621505"/>
              <a:gd name="T8" fmla="*/ 1 w 1667148"/>
              <a:gd name="T9" fmla="*/ 487376 h 1621505"/>
              <a:gd name="T10" fmla="*/ 833302 w 1667148"/>
              <a:gd name="T11" fmla="*/ 22388 h 1621505"/>
              <a:gd name="T12" fmla="*/ 0 60000 65536"/>
              <a:gd name="T13" fmla="*/ 0 60000 65536"/>
              <a:gd name="T14" fmla="*/ 5898240 60000 65536"/>
              <a:gd name="T15" fmla="*/ 11796480 60000 65536"/>
              <a:gd name="T16" fmla="*/ 11796480 60000 65536"/>
              <a:gd name="T17" fmla="*/ 17694720 60000 65536"/>
              <a:gd name="T18" fmla="*/ 414853 w 1667148"/>
              <a:gd name="T19" fmla="*/ 410687 h 1621505"/>
              <a:gd name="T20" fmla="*/ 1252295 w 1667148"/>
              <a:gd name="T21" fmla="*/ 1210818 h 162150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667148" h="1621505">
                <a:moveTo>
                  <a:pt x="1252295" y="410687"/>
                </a:moveTo>
                <a:lnTo>
                  <a:pt x="1490244" y="334476"/>
                </a:lnTo>
                <a:lnTo>
                  <a:pt x="1582411" y="487943"/>
                </a:lnTo>
                <a:lnTo>
                  <a:pt x="1403335" y="662183"/>
                </a:lnTo>
                <a:lnTo>
                  <a:pt x="1403335" y="662182"/>
                </a:lnTo>
                <a:cubicBezTo>
                  <a:pt x="1417000" y="710613"/>
                  <a:pt x="1423923" y="760572"/>
                  <a:pt x="1423923" y="810753"/>
                </a:cubicBezTo>
                <a:cubicBezTo>
                  <a:pt x="1423923" y="860933"/>
                  <a:pt x="1416999" y="910893"/>
                  <a:pt x="1403335" y="959324"/>
                </a:cubicBezTo>
                <a:lnTo>
                  <a:pt x="1582411" y="1133562"/>
                </a:lnTo>
                <a:lnTo>
                  <a:pt x="1490244" y="1287029"/>
                </a:lnTo>
                <a:lnTo>
                  <a:pt x="1252295" y="1210818"/>
                </a:lnTo>
                <a:lnTo>
                  <a:pt x="1252294" y="1210817"/>
                </a:lnTo>
                <a:cubicBezTo>
                  <a:pt x="1178376" y="1282316"/>
                  <a:pt x="1085982" y="1333598"/>
                  <a:pt x="984614" y="1359389"/>
                </a:cubicBezTo>
                <a:lnTo>
                  <a:pt x="927440" y="1602616"/>
                </a:lnTo>
                <a:lnTo>
                  <a:pt x="739708" y="1602616"/>
                </a:lnTo>
                <a:lnTo>
                  <a:pt x="682534" y="1359390"/>
                </a:lnTo>
                <a:lnTo>
                  <a:pt x="682534" y="1359389"/>
                </a:lnTo>
                <a:cubicBezTo>
                  <a:pt x="581165" y="1333598"/>
                  <a:pt x="488771" y="1282317"/>
                  <a:pt x="414852" y="1210818"/>
                </a:cubicBezTo>
                <a:lnTo>
                  <a:pt x="176904" y="1287029"/>
                </a:lnTo>
                <a:lnTo>
                  <a:pt x="84737" y="1133562"/>
                </a:lnTo>
                <a:lnTo>
                  <a:pt x="263813" y="959322"/>
                </a:lnTo>
                <a:lnTo>
                  <a:pt x="263812" y="959322"/>
                </a:lnTo>
                <a:cubicBezTo>
                  <a:pt x="250148" y="910891"/>
                  <a:pt x="243225" y="860931"/>
                  <a:pt x="243225" y="810751"/>
                </a:cubicBezTo>
                <a:cubicBezTo>
                  <a:pt x="243224" y="760570"/>
                  <a:pt x="250147" y="710611"/>
                  <a:pt x="263812" y="662180"/>
                </a:cubicBezTo>
                <a:lnTo>
                  <a:pt x="84737" y="487943"/>
                </a:lnTo>
                <a:lnTo>
                  <a:pt x="176904" y="334476"/>
                </a:lnTo>
                <a:lnTo>
                  <a:pt x="414853" y="410687"/>
                </a:lnTo>
                <a:cubicBezTo>
                  <a:pt x="488771" y="339188"/>
                  <a:pt x="581165" y="287906"/>
                  <a:pt x="682533" y="262115"/>
                </a:cubicBezTo>
                <a:lnTo>
                  <a:pt x="739708" y="18889"/>
                </a:lnTo>
                <a:lnTo>
                  <a:pt x="927440" y="18889"/>
                </a:lnTo>
                <a:lnTo>
                  <a:pt x="984614" y="262115"/>
                </a:lnTo>
                <a:lnTo>
                  <a:pt x="984613" y="262115"/>
                </a:lnTo>
                <a:cubicBezTo>
                  <a:pt x="1085982" y="287906"/>
                  <a:pt x="1178376" y="339188"/>
                  <a:pt x="1252294" y="410687"/>
                </a:cubicBezTo>
                <a:close/>
              </a:path>
            </a:pathLst>
          </a:custGeom>
          <a:solidFill>
            <a:schemeClr val="bg1"/>
          </a:solidFill>
          <a:ln w="25400" cap="flat" cmpd="sng" algn="ctr">
            <a:solidFill>
              <a:srgbClr val="006699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70" name="Rectangle 23"/>
          <p:cNvSpPr>
            <a:spLocks noChangeArrowheads="1"/>
          </p:cNvSpPr>
          <p:nvPr/>
        </p:nvSpPr>
        <p:spPr bwMode="auto">
          <a:xfrm>
            <a:off x="509588" y="3024188"/>
            <a:ext cx="15843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900" b="1">
                <a:solidFill>
                  <a:srgbClr val="006699"/>
                </a:solidFill>
              </a:rPr>
              <a:t>ГОСУДАРСТВЕННЫЕ СТРУКТУРЫ</a:t>
            </a:r>
          </a:p>
        </p:txBody>
      </p:sp>
      <p:sp>
        <p:nvSpPr>
          <p:cNvPr id="100371" name="TextBox 8"/>
          <p:cNvSpPr txBox="1">
            <a:spLocks noChangeArrowheads="1"/>
          </p:cNvSpPr>
          <p:nvPr/>
        </p:nvSpPr>
        <p:spPr bwMode="auto">
          <a:xfrm>
            <a:off x="0" y="1484784"/>
            <a:ext cx="182423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7800" indent="-177800">
              <a:buClr>
                <a:srgbClr val="006699"/>
              </a:buClr>
              <a:buFont typeface="Wingdings" pitchFamily="2" charset="2"/>
              <a:buChar char="l"/>
            </a:pPr>
            <a:r>
              <a:rPr lang="ru-RU" sz="1200" b="1" dirty="0"/>
              <a:t>Департаменты: </a:t>
            </a:r>
            <a:r>
              <a:rPr lang="ru-RU" sz="1200" b="1" dirty="0" smtClean="0"/>
              <a:t>Образования;</a:t>
            </a:r>
            <a:endParaRPr lang="ru-RU" sz="1200" b="1" dirty="0"/>
          </a:p>
          <a:p>
            <a:pPr marL="177800" indent="-177800">
              <a:buClr>
                <a:srgbClr val="006699"/>
              </a:buClr>
            </a:pPr>
            <a:r>
              <a:rPr lang="ru-RU" sz="1200" b="1" dirty="0" smtClean="0"/>
              <a:t>	Науки </a:t>
            </a:r>
            <a:r>
              <a:rPr lang="ru-RU" sz="1200" b="1" dirty="0"/>
              <a:t>и </a:t>
            </a:r>
            <a:r>
              <a:rPr lang="ru-RU" sz="1200" b="1" dirty="0" smtClean="0"/>
              <a:t>промышленности;</a:t>
            </a:r>
          </a:p>
          <a:p>
            <a:pPr marL="177800" indent="-177800">
              <a:buClr>
                <a:srgbClr val="006699"/>
              </a:buClr>
            </a:pPr>
            <a:r>
              <a:rPr lang="ru-RU" sz="1200" b="1" dirty="0" smtClean="0"/>
              <a:t>	Культуры </a:t>
            </a:r>
            <a:endParaRPr lang="ru-RU" sz="1200" b="1" dirty="0"/>
          </a:p>
        </p:txBody>
      </p:sp>
      <p:sp>
        <p:nvSpPr>
          <p:cNvPr id="100372" name="Прямоугольник 1"/>
          <p:cNvSpPr>
            <a:spLocks noChangeArrowheads="1"/>
          </p:cNvSpPr>
          <p:nvPr/>
        </p:nvSpPr>
        <p:spPr bwMode="auto">
          <a:xfrm>
            <a:off x="3997324" y="5023710"/>
            <a:ext cx="5024438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 dirty="0">
                <a:solidFill>
                  <a:srgbClr val="006699"/>
                </a:solidFill>
              </a:rPr>
              <a:t>«Здесь должен быть симбиоз, синтез усилий государства и частного бизнеса, усилий всех, кто считает дополнительное образование исключительно важным и полезным",  </a:t>
            </a:r>
            <a:r>
              <a:rPr lang="ru-RU" sz="1400" dirty="0" smtClean="0">
                <a:solidFill>
                  <a:srgbClr val="006699"/>
                </a:solidFill>
              </a:rPr>
              <a:t>- Д.А</a:t>
            </a:r>
            <a:r>
              <a:rPr lang="ru-RU" sz="1400" dirty="0">
                <a:solidFill>
                  <a:srgbClr val="006699"/>
                </a:solidFill>
              </a:rPr>
              <a:t>. Медведев на </a:t>
            </a:r>
            <a:r>
              <a:rPr lang="ru-RU" sz="1400" dirty="0" smtClean="0">
                <a:solidFill>
                  <a:srgbClr val="006699"/>
                </a:solidFill>
              </a:rPr>
              <a:t>Совещании </a:t>
            </a:r>
            <a:r>
              <a:rPr lang="ru-RU" sz="1400" dirty="0">
                <a:solidFill>
                  <a:srgbClr val="006699"/>
                </a:solidFill>
              </a:rPr>
              <a:t>о развитии государственно-частного партнёрства в сфере дополнительного образования </a:t>
            </a:r>
            <a:r>
              <a:rPr lang="ru-RU" sz="1400" dirty="0" smtClean="0">
                <a:solidFill>
                  <a:srgbClr val="006699"/>
                </a:solidFill>
              </a:rPr>
              <a:t>детей, </a:t>
            </a:r>
            <a:r>
              <a:rPr lang="ru-RU" sz="1400" b="1" dirty="0" smtClean="0">
                <a:solidFill>
                  <a:srgbClr val="006699"/>
                </a:solidFill>
              </a:rPr>
              <a:t>24.04.2015</a:t>
            </a:r>
            <a:endParaRPr lang="ru-RU" sz="1400" b="1" dirty="0">
              <a:solidFill>
                <a:srgbClr val="006699"/>
              </a:solidFill>
            </a:endParaRPr>
          </a:p>
        </p:txBody>
      </p:sp>
      <p:sp>
        <p:nvSpPr>
          <p:cNvPr id="100373" name="AutoShape 21"/>
          <p:cNvSpPr>
            <a:spLocks noChangeArrowheads="1"/>
          </p:cNvSpPr>
          <p:nvPr/>
        </p:nvSpPr>
        <p:spPr bwMode="auto">
          <a:xfrm>
            <a:off x="2195513" y="6597650"/>
            <a:ext cx="4968875" cy="260350"/>
          </a:xfrm>
          <a:prstGeom prst="roundRect">
            <a:avLst>
              <a:gd name="adj" fmla="val 16667"/>
            </a:avLst>
          </a:prstGeom>
          <a:solidFill>
            <a:srgbClr val="C5C8E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0374" name="Rectangle 22"/>
          <p:cNvSpPr>
            <a:spLocks noChangeArrowheads="1"/>
          </p:cNvSpPr>
          <p:nvPr/>
        </p:nvSpPr>
        <p:spPr bwMode="auto">
          <a:xfrm>
            <a:off x="3203575" y="6524625"/>
            <a:ext cx="2511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400" b="1" dirty="0">
                <a:solidFill>
                  <a:srgbClr val="000066"/>
                </a:solidFill>
              </a:rPr>
              <a:t>http://sch439uv.mskobr.ru/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45011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Скругленный прямоугольник 25"/>
          <p:cNvSpPr/>
          <p:nvPr/>
        </p:nvSpPr>
        <p:spPr>
          <a:xfrm>
            <a:off x="3923928" y="3717032"/>
            <a:ext cx="1584176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  <a:cs typeface="Arial" charset="0"/>
              </a:rPr>
              <a:t>Положительная динамика </a:t>
            </a:r>
            <a:r>
              <a:rPr lang="ru-RU" sz="1000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метапредметных</a:t>
            </a:r>
            <a:r>
              <a:rPr lang="ru-RU" sz="1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результатов</a:t>
            </a:r>
            <a:endParaRPr lang="ru-RU" sz="1000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355976" y="2060848"/>
            <a:ext cx="1224136" cy="4320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Более </a:t>
            </a:r>
            <a:r>
              <a:rPr lang="ru-RU" sz="1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  <a:cs typeface="Arial" charset="0"/>
              </a:rPr>
              <a:t>10 тысяч </a:t>
            </a:r>
            <a:r>
              <a:rPr lang="ru-RU" sz="1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посещений в год</a:t>
            </a:r>
            <a:endParaRPr lang="ru-RU" sz="1000" dirty="0"/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7524750" y="1341438"/>
            <a:ext cx="1368425" cy="4470400"/>
            <a:chOff x="4740" y="845"/>
            <a:chExt cx="862" cy="2816"/>
          </a:xfrm>
        </p:grpSpPr>
        <p:pic>
          <p:nvPicPr>
            <p:cNvPr id="35856" name="Picture 5" descr="C:\Users\11\Downloads\DSC04494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740" y="3022"/>
              <a:ext cx="853" cy="639"/>
            </a:xfrm>
            <a:prstGeom prst="rect">
              <a:avLst/>
            </a:prstGeom>
            <a:noFill/>
            <a:ln w="9525">
              <a:solidFill>
                <a:srgbClr val="336699"/>
              </a:solidFill>
              <a:miter lim="800000"/>
              <a:headEnd/>
              <a:tailEnd/>
            </a:ln>
          </p:spPr>
        </p:pic>
        <p:pic>
          <p:nvPicPr>
            <p:cNvPr id="35857" name="Picture 7" descr="C:\Users\1\Desktop\Платные выезды\Робототехника\IMG_2175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740" y="1507"/>
              <a:ext cx="858" cy="653"/>
            </a:xfrm>
            <a:prstGeom prst="rect">
              <a:avLst/>
            </a:prstGeom>
            <a:noFill/>
            <a:ln w="9525">
              <a:solidFill>
                <a:srgbClr val="336699"/>
              </a:solidFill>
              <a:miter lim="800000"/>
              <a:headEnd/>
              <a:tailEnd/>
            </a:ln>
          </p:spPr>
        </p:pic>
        <p:pic>
          <p:nvPicPr>
            <p:cNvPr id="35858" name="Picture 1" descr="C:\Users\1\Desktop\Платные выезды\МАСТЕР-КЛАССЫ\Научные развлечения\IMG_9774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740" y="845"/>
              <a:ext cx="862" cy="574"/>
            </a:xfrm>
            <a:prstGeom prst="rect">
              <a:avLst/>
            </a:prstGeom>
            <a:noFill/>
            <a:ln w="9525">
              <a:solidFill>
                <a:srgbClr val="336699"/>
              </a:solidFill>
              <a:miter lim="800000"/>
              <a:headEnd/>
              <a:tailEnd/>
            </a:ln>
          </p:spPr>
        </p:pic>
        <p:pic>
          <p:nvPicPr>
            <p:cNvPr id="35859" name="Picture 24" descr="DSC_0126(2)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740" y="2251"/>
              <a:ext cx="862" cy="675"/>
            </a:xfrm>
            <a:prstGeom prst="rect">
              <a:avLst/>
            </a:prstGeom>
            <a:noFill/>
            <a:ln w="9525">
              <a:solidFill>
                <a:srgbClr val="336699"/>
              </a:solidFill>
              <a:miter lim="800000"/>
              <a:headEnd/>
              <a:tailEnd/>
            </a:ln>
          </p:spPr>
        </p:pic>
      </p:grpSp>
      <p:sp>
        <p:nvSpPr>
          <p:cNvPr id="35843" name="TextBox 14"/>
          <p:cNvSpPr txBox="1">
            <a:spLocks noChangeArrowheads="1"/>
          </p:cNvSpPr>
          <p:nvPr/>
        </p:nvSpPr>
        <p:spPr bwMode="auto">
          <a:xfrm>
            <a:off x="5361412" y="1236519"/>
            <a:ext cx="194310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/>
            <a:r>
              <a:rPr lang="ru-RU" b="1" dirty="0">
                <a:solidFill>
                  <a:srgbClr val="336699"/>
                </a:solidFill>
                <a:latin typeface="Arial" charset="0"/>
              </a:rPr>
              <a:t>Приобретаем</a:t>
            </a:r>
            <a:r>
              <a:rPr lang="ru-RU" b="1" dirty="0" smtClean="0">
                <a:solidFill>
                  <a:srgbClr val="336699"/>
                </a:solidFill>
                <a:latin typeface="Arial" charset="0"/>
              </a:rPr>
              <a:t>:</a:t>
            </a:r>
          </a:p>
          <a:p>
            <a:pPr marL="171450" indent="-171450"/>
            <a:endParaRPr lang="ru-RU" sz="2400" b="1" dirty="0">
              <a:solidFill>
                <a:srgbClr val="336699"/>
              </a:solidFill>
              <a:latin typeface="Arial" charset="0"/>
            </a:endParaRPr>
          </a:p>
          <a:p>
            <a:pPr marL="171450" indent="-171450">
              <a:buFont typeface="Wingdings" pitchFamily="2" charset="2"/>
              <a:buChar char="§"/>
            </a:pPr>
            <a:r>
              <a:rPr lang="ru-RU" sz="1200" dirty="0" smtClean="0"/>
              <a:t>Повышение познавательной активности.</a:t>
            </a:r>
            <a:endParaRPr lang="ru-RU" sz="1200" dirty="0"/>
          </a:p>
          <a:p>
            <a:endParaRPr lang="ru-RU" sz="1200" dirty="0" smtClean="0"/>
          </a:p>
          <a:p>
            <a:pPr marL="171450" indent="-171450">
              <a:buFont typeface="Wingdings" pitchFamily="2" charset="2"/>
              <a:buChar char="§"/>
            </a:pPr>
            <a:r>
              <a:rPr lang="ru-RU" sz="1200" dirty="0" smtClean="0"/>
              <a:t>Р</a:t>
            </a:r>
            <a:r>
              <a:rPr lang="ru-RU" sz="1200" dirty="0" smtClean="0">
                <a:latin typeface="Arial" charset="0"/>
              </a:rPr>
              <a:t>аннюю </a:t>
            </a:r>
            <a:r>
              <a:rPr lang="ru-RU" sz="1200" dirty="0">
                <a:latin typeface="Arial" charset="0"/>
              </a:rPr>
              <a:t>профориентацию и </a:t>
            </a:r>
            <a:r>
              <a:rPr lang="ru-RU" sz="1200" dirty="0" err="1" smtClean="0">
                <a:latin typeface="Arial" charset="0"/>
              </a:rPr>
              <a:t>профилизацию</a:t>
            </a:r>
            <a:r>
              <a:rPr lang="ru-RU" sz="1200" dirty="0" smtClean="0">
                <a:latin typeface="Arial" charset="0"/>
              </a:rPr>
              <a:t>.</a:t>
            </a:r>
          </a:p>
          <a:p>
            <a:pPr marL="171450" indent="-171450">
              <a:buFont typeface="Wingdings" pitchFamily="2" charset="2"/>
              <a:buChar char="§"/>
            </a:pPr>
            <a:endParaRPr lang="ru-RU" sz="1200" dirty="0" smtClean="0">
              <a:latin typeface="Arial" charset="0"/>
            </a:endParaRPr>
          </a:p>
          <a:p>
            <a:pPr marL="171450" indent="-171450">
              <a:buFont typeface="Wingdings" pitchFamily="2" charset="2"/>
              <a:buChar char="§"/>
            </a:pPr>
            <a:r>
              <a:rPr lang="ru-RU" sz="1200" dirty="0" smtClean="0"/>
              <a:t>У</a:t>
            </a:r>
            <a:r>
              <a:rPr lang="ru-RU" sz="1200" dirty="0" smtClean="0">
                <a:latin typeface="Arial" charset="0"/>
              </a:rPr>
              <a:t>словия </a:t>
            </a:r>
            <a:r>
              <a:rPr lang="ru-RU" sz="1200" dirty="0">
                <a:latin typeface="Arial" charset="0"/>
              </a:rPr>
              <a:t>для реализации полученных в школе знаний и </a:t>
            </a:r>
            <a:r>
              <a:rPr lang="ru-RU" sz="1200" dirty="0" smtClean="0">
                <a:latin typeface="Arial" charset="0"/>
              </a:rPr>
              <a:t>умений</a:t>
            </a:r>
            <a:r>
              <a:rPr lang="ru-RU" sz="1200" dirty="0"/>
              <a:t>.</a:t>
            </a:r>
            <a:endParaRPr lang="ru-RU" sz="1200" dirty="0" smtClean="0">
              <a:latin typeface="Arial" charset="0"/>
            </a:endParaRPr>
          </a:p>
          <a:p>
            <a:pPr marL="171450" indent="-171450">
              <a:buFont typeface="Wingdings" pitchFamily="2" charset="2"/>
              <a:buChar char="§"/>
            </a:pPr>
            <a:endParaRPr lang="ru-RU" sz="1200" dirty="0">
              <a:latin typeface="Arial" charset="0"/>
            </a:endParaRPr>
          </a:p>
          <a:p>
            <a:pPr marL="171450" indent="-171450">
              <a:buFont typeface="Wingdings" pitchFamily="2" charset="2"/>
              <a:buChar char="§"/>
            </a:pPr>
            <a:r>
              <a:rPr lang="ru-RU" sz="1200" dirty="0"/>
              <a:t>В</a:t>
            </a:r>
            <a:r>
              <a:rPr lang="ru-RU" sz="1200" dirty="0" smtClean="0">
                <a:latin typeface="Arial" charset="0"/>
              </a:rPr>
              <a:t>овлечение </a:t>
            </a:r>
            <a:r>
              <a:rPr lang="ru-RU" sz="1200" dirty="0">
                <a:latin typeface="Arial" charset="0"/>
              </a:rPr>
              <a:t>в активную экспериментальную и проектно-исследовательскую деятельность. </a:t>
            </a:r>
          </a:p>
        </p:txBody>
      </p:sp>
      <p:sp>
        <p:nvSpPr>
          <p:cNvPr id="35845" name="Text Box 15"/>
          <p:cNvSpPr txBox="1">
            <a:spLocks noChangeArrowheads="1"/>
          </p:cNvSpPr>
          <p:nvPr/>
        </p:nvSpPr>
        <p:spPr bwMode="auto">
          <a:xfrm>
            <a:off x="1691680" y="1844824"/>
            <a:ext cx="352901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7313" indent="-87313">
              <a:buFont typeface="Wingdings" pitchFamily="2" charset="2"/>
              <a:buChar char="§"/>
            </a:pPr>
            <a:r>
              <a:rPr lang="ru-RU" sz="1200" dirty="0">
                <a:latin typeface="Arial" charset="0"/>
              </a:rPr>
              <a:t>Метапредметные образовательные модули </a:t>
            </a:r>
            <a:r>
              <a:rPr lang="ru-RU" sz="1200" dirty="0" smtClean="0">
                <a:latin typeface="Arial" charset="0"/>
              </a:rPr>
              <a:t>естественнонаучной и технической направленностей. </a:t>
            </a:r>
            <a:endParaRPr lang="ru-RU" sz="1200" dirty="0">
              <a:latin typeface="Arial" charset="0"/>
            </a:endParaRPr>
          </a:p>
          <a:p>
            <a:pPr marL="87313" indent="-87313">
              <a:buFont typeface="Wingdings" pitchFamily="2" charset="2"/>
              <a:buChar char="§"/>
            </a:pPr>
            <a:r>
              <a:rPr lang="ru-RU" sz="1200" dirty="0">
                <a:latin typeface="Arial" charset="0"/>
              </a:rPr>
              <a:t>Каждое занятие – лабораторная, практическая </a:t>
            </a:r>
            <a:r>
              <a:rPr lang="ru-RU" sz="1200" dirty="0" smtClean="0">
                <a:latin typeface="Arial" charset="0"/>
              </a:rPr>
              <a:t>работа.</a:t>
            </a:r>
          </a:p>
          <a:p>
            <a:pPr marL="87313" indent="-87313">
              <a:buFont typeface="Wingdings" pitchFamily="2" charset="2"/>
              <a:buChar char="§"/>
            </a:pPr>
            <a:r>
              <a:rPr lang="ru-RU" sz="1200" dirty="0" smtClean="0"/>
              <a:t>Сопровождение проектной деятельности.</a:t>
            </a:r>
            <a:endParaRPr lang="ru-RU" sz="1200" dirty="0">
              <a:latin typeface="Arial" charset="0"/>
            </a:endParaRPr>
          </a:p>
        </p:txBody>
      </p:sp>
      <p:sp>
        <p:nvSpPr>
          <p:cNvPr id="35846" name="Text Box 16"/>
          <p:cNvSpPr txBox="1">
            <a:spLocks noChangeArrowheads="1"/>
          </p:cNvSpPr>
          <p:nvPr/>
        </p:nvSpPr>
        <p:spPr bwMode="auto">
          <a:xfrm>
            <a:off x="1691680" y="3212976"/>
            <a:ext cx="352742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7313" indent="-87313">
              <a:buFont typeface="Wingdings" pitchFamily="2" charset="2"/>
              <a:buChar char="§"/>
            </a:pPr>
            <a:r>
              <a:rPr lang="ru-RU" sz="1200" dirty="0" smtClean="0">
                <a:latin typeface="Arial" charset="0"/>
              </a:rPr>
              <a:t>Проведение развивающих занятий в технологии ТРИЗ.</a:t>
            </a:r>
            <a:endParaRPr lang="ru-RU" sz="1200" dirty="0">
              <a:latin typeface="Arial" charset="0"/>
            </a:endParaRPr>
          </a:p>
          <a:p>
            <a:pPr marL="87313" indent="-87313">
              <a:buFont typeface="Wingdings" pitchFamily="2" charset="2"/>
              <a:buChar char="§"/>
            </a:pPr>
            <a:r>
              <a:rPr lang="ru-RU" sz="1200" dirty="0" smtClean="0">
                <a:latin typeface="Arial" charset="0"/>
              </a:rPr>
              <a:t>Метапредметные диагностики.</a:t>
            </a:r>
          </a:p>
          <a:p>
            <a:pPr marL="87313" indent="-87313">
              <a:buFont typeface="Wingdings" pitchFamily="2" charset="2"/>
              <a:buChar char="§"/>
            </a:pPr>
            <a:r>
              <a:rPr lang="ru-RU" sz="1200" dirty="0" smtClean="0"/>
              <a:t>Знакомство с современными технологическими вызовами.</a:t>
            </a:r>
            <a:endParaRPr lang="ru-RU" sz="1200" dirty="0">
              <a:latin typeface="Arial" charset="0"/>
            </a:endParaRPr>
          </a:p>
        </p:txBody>
      </p:sp>
      <p:sp>
        <p:nvSpPr>
          <p:cNvPr id="35847" name="Text Box 17"/>
          <p:cNvSpPr txBox="1">
            <a:spLocks noChangeArrowheads="1"/>
          </p:cNvSpPr>
          <p:nvPr/>
        </p:nvSpPr>
        <p:spPr bwMode="auto">
          <a:xfrm>
            <a:off x="1691680" y="4437112"/>
            <a:ext cx="3816424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7313" indent="-87313">
              <a:buFont typeface="Wingdings" pitchFamily="2" charset="2"/>
              <a:buChar char="§"/>
            </a:pPr>
            <a:r>
              <a:rPr lang="ru-RU" sz="1200" dirty="0" smtClean="0">
                <a:latin typeface="Arial" charset="0"/>
              </a:rPr>
              <a:t>Научно-познавательный Форум «Площадка наших достижений – «Технодром».</a:t>
            </a:r>
          </a:p>
          <a:p>
            <a:pPr marL="87313" indent="-87313">
              <a:buFont typeface="Wingdings" pitchFamily="2" charset="2"/>
              <a:buChar char="§"/>
            </a:pPr>
            <a:r>
              <a:rPr lang="ru-RU" sz="1200" dirty="0" err="1" smtClean="0"/>
              <a:t>Метапредметная</a:t>
            </a:r>
            <a:r>
              <a:rPr lang="ru-RU" sz="1200" dirty="0" smtClean="0"/>
              <a:t> олимпиада «Калейдоскоп открытий».</a:t>
            </a:r>
          </a:p>
          <a:p>
            <a:pPr marL="87313" indent="-87313">
              <a:buFont typeface="Wingdings" pitchFamily="2" charset="2"/>
              <a:buChar char="§"/>
            </a:pPr>
            <a:r>
              <a:rPr lang="ru-RU" sz="1200" dirty="0" smtClean="0">
                <a:latin typeface="Arial" charset="0"/>
              </a:rPr>
              <a:t>Конкурсы проектных работ: «Фантазия. Творчество. Смекалка.», «Р3 – расходуем ресурсы рационально», «От замысла - к изобретению».</a:t>
            </a:r>
            <a:endParaRPr lang="ru-RU" sz="1200" dirty="0">
              <a:latin typeface="Arial" charset="0"/>
            </a:endParaRPr>
          </a:p>
          <a:p>
            <a:pPr marL="87313" indent="-87313">
              <a:buFont typeface="Wingdings" pitchFamily="2" charset="2"/>
              <a:buChar char="§"/>
            </a:pPr>
            <a:r>
              <a:rPr lang="ru-RU" sz="1200" dirty="0" smtClean="0">
                <a:latin typeface="Arial" charset="0"/>
              </a:rPr>
              <a:t>Посещение научных музеев.</a:t>
            </a:r>
            <a:endParaRPr lang="ru-RU" sz="1200" dirty="0">
              <a:latin typeface="Arial" charset="0"/>
            </a:endParaRPr>
          </a:p>
        </p:txBody>
      </p:sp>
      <p:sp>
        <p:nvSpPr>
          <p:cNvPr id="35848" name="Text Box 18"/>
          <p:cNvSpPr txBox="1">
            <a:spLocks noChangeArrowheads="1"/>
          </p:cNvSpPr>
          <p:nvPr/>
        </p:nvSpPr>
        <p:spPr bwMode="auto">
          <a:xfrm>
            <a:off x="179512" y="260648"/>
            <a:ext cx="68770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 smtClean="0">
                <a:solidFill>
                  <a:srgbClr val="FFFFFF"/>
                </a:solidFill>
              </a:rPr>
              <a:t>Просвещение. Мотивация. Направление.</a:t>
            </a:r>
          </a:p>
        </p:txBody>
      </p:sp>
      <p:sp>
        <p:nvSpPr>
          <p:cNvPr id="35849" name="Rectangle 19"/>
          <p:cNvSpPr>
            <a:spLocks noChangeArrowheads="1"/>
          </p:cNvSpPr>
          <p:nvPr/>
        </p:nvSpPr>
        <p:spPr bwMode="auto">
          <a:xfrm>
            <a:off x="179512" y="908720"/>
            <a:ext cx="583264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336699"/>
                </a:solidFill>
                <a:latin typeface="Arial" charset="0"/>
              </a:rPr>
              <a:t>Начальный уровень </a:t>
            </a:r>
          </a:p>
          <a:p>
            <a:r>
              <a:rPr lang="ru-RU" b="1" dirty="0" smtClean="0">
                <a:solidFill>
                  <a:srgbClr val="336699"/>
                </a:solidFill>
                <a:latin typeface="Arial" charset="0"/>
              </a:rPr>
              <a:t>(дошкольное и </a:t>
            </a:r>
          </a:p>
          <a:p>
            <a:r>
              <a:rPr lang="ru-RU" b="1" dirty="0" smtClean="0">
                <a:solidFill>
                  <a:srgbClr val="336699"/>
                </a:solidFill>
                <a:latin typeface="Arial" charset="0"/>
              </a:rPr>
              <a:t>начальное общее образование)</a:t>
            </a:r>
            <a:endParaRPr lang="ru-RU" b="1" dirty="0">
              <a:solidFill>
                <a:srgbClr val="336699"/>
              </a:solidFill>
              <a:latin typeface="Arial" charset="0"/>
            </a:endParaRPr>
          </a:p>
          <a:p>
            <a:endParaRPr lang="ru-RU" b="1" dirty="0">
              <a:latin typeface="Arial" charset="0"/>
            </a:endParaRPr>
          </a:p>
        </p:txBody>
      </p:sp>
      <p:sp>
        <p:nvSpPr>
          <p:cNvPr id="35850" name="Rectangle 20"/>
          <p:cNvSpPr>
            <a:spLocks noChangeArrowheads="1"/>
          </p:cNvSpPr>
          <p:nvPr/>
        </p:nvSpPr>
        <p:spPr bwMode="auto">
          <a:xfrm>
            <a:off x="179958" y="1917576"/>
            <a:ext cx="1439863" cy="1079500"/>
          </a:xfrm>
          <a:prstGeom prst="rect">
            <a:avLst/>
          </a:prstGeom>
          <a:solidFill>
            <a:srgbClr val="336699"/>
          </a:solidFill>
          <a:ln w="9525">
            <a:solidFill>
              <a:srgbClr val="3366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5851" name="Text Box 21"/>
          <p:cNvSpPr txBox="1">
            <a:spLocks noChangeArrowheads="1"/>
          </p:cNvSpPr>
          <p:nvPr/>
        </p:nvSpPr>
        <p:spPr bwMode="auto">
          <a:xfrm>
            <a:off x="251520" y="2132856"/>
            <a:ext cx="129698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 dirty="0" smtClean="0">
                <a:solidFill>
                  <a:schemeClr val="bg1"/>
                </a:solidFill>
                <a:latin typeface="Arial" charset="0"/>
              </a:rPr>
              <a:t>Станция Юных Техников</a:t>
            </a:r>
            <a:endParaRPr lang="ru-RU" sz="12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5852" name="Rectangle 22"/>
          <p:cNvSpPr>
            <a:spLocks noChangeArrowheads="1"/>
          </p:cNvSpPr>
          <p:nvPr/>
        </p:nvSpPr>
        <p:spPr bwMode="auto">
          <a:xfrm>
            <a:off x="107504" y="3212976"/>
            <a:ext cx="1584176" cy="1079500"/>
          </a:xfrm>
          <a:prstGeom prst="rect">
            <a:avLst/>
          </a:prstGeom>
          <a:solidFill>
            <a:srgbClr val="336699"/>
          </a:solidFill>
          <a:ln w="9525">
            <a:solidFill>
              <a:srgbClr val="3366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5853" name="Text Box 23"/>
          <p:cNvSpPr txBox="1">
            <a:spLocks noChangeArrowheads="1"/>
          </p:cNvSpPr>
          <p:nvPr/>
        </p:nvSpPr>
        <p:spPr bwMode="auto">
          <a:xfrm>
            <a:off x="179512" y="3356992"/>
            <a:ext cx="165630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chemeClr val="bg1"/>
                </a:solidFill>
              </a:rPr>
              <a:t>Теория </a:t>
            </a:r>
          </a:p>
          <a:p>
            <a:r>
              <a:rPr lang="ru-RU" sz="1200" b="1" dirty="0" smtClean="0">
                <a:solidFill>
                  <a:schemeClr val="bg1"/>
                </a:solidFill>
              </a:rPr>
              <a:t>Решения Изобретательских Задач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35854" name="Rectangle 24"/>
          <p:cNvSpPr>
            <a:spLocks noChangeArrowheads="1"/>
          </p:cNvSpPr>
          <p:nvPr/>
        </p:nvSpPr>
        <p:spPr bwMode="auto">
          <a:xfrm>
            <a:off x="179958" y="4509964"/>
            <a:ext cx="1439863" cy="1079500"/>
          </a:xfrm>
          <a:prstGeom prst="rect">
            <a:avLst/>
          </a:prstGeom>
          <a:solidFill>
            <a:srgbClr val="336699"/>
          </a:solidFill>
          <a:ln w="9525">
            <a:solidFill>
              <a:srgbClr val="3366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5855" name="Text Box 25"/>
          <p:cNvSpPr txBox="1">
            <a:spLocks noChangeArrowheads="1"/>
          </p:cNvSpPr>
          <p:nvPr/>
        </p:nvSpPr>
        <p:spPr bwMode="auto">
          <a:xfrm>
            <a:off x="251396" y="4652839"/>
            <a:ext cx="12969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 dirty="0" smtClean="0">
                <a:solidFill>
                  <a:schemeClr val="bg1"/>
                </a:solidFill>
              </a:rPr>
              <a:t>Научные праздники,</a:t>
            </a:r>
          </a:p>
          <a:p>
            <a:r>
              <a:rPr lang="ru-RU" sz="1200" b="1" dirty="0" smtClean="0">
                <a:solidFill>
                  <a:schemeClr val="bg1"/>
                </a:solidFill>
              </a:rPr>
              <a:t>Конкурсы, Фестивали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21" name="AutoShape 21"/>
          <p:cNvSpPr>
            <a:spLocks noChangeArrowheads="1"/>
          </p:cNvSpPr>
          <p:nvPr/>
        </p:nvSpPr>
        <p:spPr bwMode="auto">
          <a:xfrm>
            <a:off x="2195513" y="6597650"/>
            <a:ext cx="4968875" cy="260350"/>
          </a:xfrm>
          <a:prstGeom prst="roundRect">
            <a:avLst>
              <a:gd name="adj" fmla="val 16667"/>
            </a:avLst>
          </a:prstGeom>
          <a:solidFill>
            <a:srgbClr val="C5C8E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2" name="Rectangle 22"/>
          <p:cNvSpPr>
            <a:spLocks noChangeArrowheads="1"/>
          </p:cNvSpPr>
          <p:nvPr/>
        </p:nvSpPr>
        <p:spPr bwMode="auto">
          <a:xfrm>
            <a:off x="2987825" y="6524625"/>
            <a:ext cx="295232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0066"/>
                </a:solidFill>
              </a:rPr>
              <a:t>http://sch439uv.mskobr.ru/</a:t>
            </a:r>
            <a:r>
              <a:rPr lang="ru-RU" b="1" dirty="0"/>
              <a:t> 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3563888" y="2636912"/>
            <a:ext cx="1656184" cy="21602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  <a:cs typeface="Arial" charset="0"/>
              </a:rPr>
              <a:t>800 </a:t>
            </a:r>
            <a:r>
              <a:rPr lang="ru-RU" sz="1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Лабораторных тем</a:t>
            </a:r>
            <a:endParaRPr lang="ru-RU" sz="1000" dirty="0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4211960" y="5877272"/>
            <a:ext cx="1152128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Более </a:t>
            </a:r>
            <a:r>
              <a:rPr lang="ru-RU" sz="1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  <a:cs typeface="Arial" charset="0"/>
              </a:rPr>
              <a:t>тысячи </a:t>
            </a:r>
            <a:r>
              <a:rPr lang="ru-RU" sz="1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участников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2484558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Box 9"/>
          <p:cNvSpPr txBox="1">
            <a:spLocks noChangeArrowheads="1"/>
          </p:cNvSpPr>
          <p:nvPr/>
        </p:nvSpPr>
        <p:spPr bwMode="auto">
          <a:xfrm>
            <a:off x="4499992" y="1196752"/>
            <a:ext cx="2930525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7313" indent="-87313"/>
            <a:r>
              <a:rPr lang="ru-RU" b="1" dirty="0">
                <a:solidFill>
                  <a:srgbClr val="660033"/>
                </a:solidFill>
              </a:rPr>
              <a:t>Выбираем</a:t>
            </a:r>
            <a:r>
              <a:rPr lang="ru-RU" b="1" dirty="0" smtClean="0">
                <a:solidFill>
                  <a:srgbClr val="660033"/>
                </a:solidFill>
              </a:rPr>
              <a:t>:</a:t>
            </a:r>
          </a:p>
          <a:p>
            <a:pPr marL="87313" indent="-87313"/>
            <a:endParaRPr lang="ru-RU" sz="1000" b="1" dirty="0">
              <a:solidFill>
                <a:srgbClr val="660033"/>
              </a:solidFill>
            </a:endParaRPr>
          </a:p>
          <a:p>
            <a:pPr marL="87313" indent="-87313">
              <a:buFont typeface="Wingdings" pitchFamily="2" charset="2"/>
              <a:buChar char="§"/>
            </a:pPr>
            <a:r>
              <a:rPr lang="ru-RU" sz="1200" dirty="0"/>
              <a:t>Естественнонаучный </a:t>
            </a:r>
            <a:r>
              <a:rPr lang="ru-RU" sz="1200" dirty="0" smtClean="0"/>
              <a:t>эксперимент</a:t>
            </a:r>
          </a:p>
          <a:p>
            <a:pPr marL="87313" indent="-87313"/>
            <a:endParaRPr lang="ru-RU" sz="800" dirty="0"/>
          </a:p>
          <a:p>
            <a:pPr marL="87313" indent="-87313">
              <a:buFont typeface="Wingdings" pitchFamily="2" charset="2"/>
              <a:buChar char="§"/>
            </a:pPr>
            <a:r>
              <a:rPr lang="ru-RU" sz="1200" dirty="0"/>
              <a:t>Технологический эксперимент</a:t>
            </a:r>
          </a:p>
          <a:p>
            <a:pPr marL="87313" indent="-87313">
              <a:buFont typeface="Wingdings" pitchFamily="2" charset="2"/>
              <a:buChar char="§"/>
            </a:pPr>
            <a:endParaRPr lang="ru-RU" sz="1200" dirty="0"/>
          </a:p>
          <a:p>
            <a:pPr marL="87313" indent="-87313"/>
            <a:r>
              <a:rPr lang="ru-RU" b="1" dirty="0">
                <a:solidFill>
                  <a:srgbClr val="336699"/>
                </a:solidFill>
                <a:latin typeface="Arial" charset="0"/>
              </a:rPr>
              <a:t>Приобретаем</a:t>
            </a:r>
            <a:r>
              <a:rPr lang="ru-RU" b="1" dirty="0" smtClean="0">
                <a:solidFill>
                  <a:srgbClr val="336699"/>
                </a:solidFill>
                <a:latin typeface="Arial" charset="0"/>
              </a:rPr>
              <a:t>:</a:t>
            </a:r>
          </a:p>
          <a:p>
            <a:pPr marL="87313" indent="-87313"/>
            <a:endParaRPr lang="ru-RU" sz="800" b="1" dirty="0">
              <a:solidFill>
                <a:srgbClr val="336699"/>
              </a:solidFill>
              <a:latin typeface="Arial" charset="0"/>
            </a:endParaRPr>
          </a:p>
          <a:p>
            <a:pPr marL="87313" indent="-87313">
              <a:buFont typeface="Wingdings" pitchFamily="2" charset="2"/>
              <a:buChar char="§"/>
            </a:pPr>
            <a:r>
              <a:rPr lang="ru-RU" sz="1200" dirty="0">
                <a:latin typeface="Arial" charset="0"/>
              </a:rPr>
              <a:t>Способность к оценке учебной </a:t>
            </a:r>
            <a:r>
              <a:rPr lang="ru-RU" sz="1200" dirty="0" smtClean="0">
                <a:latin typeface="Arial" charset="0"/>
              </a:rPr>
              <a:t>деятельности.</a:t>
            </a:r>
            <a:endParaRPr lang="ru-RU" sz="1200" dirty="0">
              <a:latin typeface="Arial" charset="0"/>
            </a:endParaRPr>
          </a:p>
          <a:p>
            <a:pPr marL="87313" indent="-87313">
              <a:buFont typeface="Wingdings" pitchFamily="2" charset="2"/>
              <a:buChar char="§"/>
            </a:pPr>
            <a:r>
              <a:rPr lang="ru-RU" sz="1200" dirty="0">
                <a:latin typeface="Arial" charset="0"/>
              </a:rPr>
              <a:t>Способность планировать действия в соответствии с поставленной задачей и условиями её </a:t>
            </a:r>
            <a:r>
              <a:rPr lang="ru-RU" sz="1200" dirty="0" smtClean="0">
                <a:latin typeface="Arial" charset="0"/>
              </a:rPr>
              <a:t>реализации.</a:t>
            </a:r>
            <a:endParaRPr lang="ru-RU" sz="1200" dirty="0">
              <a:latin typeface="Arial" charset="0"/>
            </a:endParaRPr>
          </a:p>
          <a:p>
            <a:pPr marL="87313" indent="-87313">
              <a:buFont typeface="Wingdings" pitchFamily="2" charset="2"/>
              <a:buChar char="§"/>
            </a:pPr>
            <a:r>
              <a:rPr lang="ru-RU" sz="1200" dirty="0">
                <a:latin typeface="Arial" charset="0"/>
              </a:rPr>
              <a:t>Способность осуществлять итоговый и пошаговый контроль </a:t>
            </a:r>
            <a:r>
              <a:rPr lang="ru-RU" sz="1200" dirty="0" smtClean="0">
                <a:latin typeface="Arial" charset="0"/>
              </a:rPr>
              <a:t>результата.</a:t>
            </a:r>
            <a:endParaRPr lang="ru-RU" sz="1200" dirty="0">
              <a:latin typeface="Arial" charset="0"/>
            </a:endParaRPr>
          </a:p>
          <a:p>
            <a:pPr marL="87313" indent="-87313">
              <a:buFont typeface="Wingdings" pitchFamily="2" charset="2"/>
              <a:buChar char="§"/>
            </a:pPr>
            <a:r>
              <a:rPr lang="ru-RU" sz="1200" dirty="0">
                <a:latin typeface="Arial" charset="0"/>
              </a:rPr>
              <a:t> Способность вести поиск необходимой </a:t>
            </a:r>
            <a:r>
              <a:rPr lang="ru-RU" sz="1200" dirty="0" smtClean="0">
                <a:latin typeface="Arial" charset="0"/>
              </a:rPr>
              <a:t>информации. </a:t>
            </a:r>
            <a:endParaRPr lang="ru-RU" sz="1200" dirty="0">
              <a:latin typeface="Arial" charset="0"/>
            </a:endParaRPr>
          </a:p>
          <a:p>
            <a:pPr marL="87313" indent="-87313">
              <a:buFont typeface="Wingdings" pitchFamily="2" charset="2"/>
              <a:buChar char="§"/>
            </a:pPr>
            <a:r>
              <a:rPr lang="ru-RU" sz="1200" dirty="0">
                <a:latin typeface="Arial" charset="0"/>
              </a:rPr>
              <a:t>Способность создавать модели и схемы для решения </a:t>
            </a:r>
            <a:r>
              <a:rPr lang="ru-RU" sz="1200" dirty="0" smtClean="0">
                <a:latin typeface="Arial" charset="0"/>
              </a:rPr>
              <a:t>задач.</a:t>
            </a:r>
            <a:endParaRPr lang="ru-RU" sz="1200" dirty="0">
              <a:latin typeface="Arial" charset="0"/>
            </a:endParaRPr>
          </a:p>
          <a:p>
            <a:pPr marL="87313" indent="-87313">
              <a:buFont typeface="Wingdings" pitchFamily="2" charset="2"/>
              <a:buChar char="§"/>
            </a:pPr>
            <a:r>
              <a:rPr lang="ru-RU" sz="1200" dirty="0">
                <a:latin typeface="Arial" charset="0"/>
              </a:rPr>
              <a:t>Способность готовить сообщения в устной и письменной </a:t>
            </a:r>
            <a:r>
              <a:rPr lang="ru-RU" sz="1200" dirty="0" smtClean="0">
                <a:latin typeface="Arial" charset="0"/>
              </a:rPr>
              <a:t>форме.</a:t>
            </a:r>
            <a:endParaRPr lang="ru-RU" sz="1200" dirty="0">
              <a:latin typeface="Arial" charset="0"/>
            </a:endParaRPr>
          </a:p>
          <a:p>
            <a:pPr marL="87313" indent="-87313">
              <a:buFont typeface="Wingdings" pitchFamily="2" charset="2"/>
              <a:buChar char="§"/>
            </a:pPr>
            <a:r>
              <a:rPr lang="ru-RU" sz="1200" dirty="0">
                <a:latin typeface="Arial" charset="0"/>
              </a:rPr>
              <a:t>Умение работать в </a:t>
            </a:r>
            <a:r>
              <a:rPr lang="ru-RU" sz="1200" dirty="0" smtClean="0">
                <a:latin typeface="Arial" charset="0"/>
              </a:rPr>
              <a:t>команде.</a:t>
            </a:r>
            <a:endParaRPr lang="ru-RU" sz="1200" dirty="0">
              <a:latin typeface="Arial" charset="0"/>
            </a:endParaRPr>
          </a:p>
          <a:p>
            <a:pPr marL="87313" indent="-87313">
              <a:buFont typeface="Wingdings" pitchFamily="2" charset="2"/>
              <a:buChar char="§"/>
            </a:pPr>
            <a:r>
              <a:rPr lang="ru-RU" sz="1200" dirty="0">
                <a:latin typeface="Arial" charset="0"/>
              </a:rPr>
              <a:t>Способность формулировать собственное мнение и </a:t>
            </a:r>
            <a:r>
              <a:rPr lang="ru-RU" sz="1200" dirty="0" smtClean="0">
                <a:latin typeface="Arial" charset="0"/>
              </a:rPr>
              <a:t>позицию.</a:t>
            </a:r>
            <a:endParaRPr lang="ru-RU" sz="1200" dirty="0">
              <a:latin typeface="Arial" charset="0"/>
            </a:endParaRPr>
          </a:p>
          <a:p>
            <a:pPr marL="87313" indent="-87313"/>
            <a:r>
              <a:rPr lang="ru-RU" sz="1200" dirty="0">
                <a:latin typeface="Arial" charset="0"/>
              </a:rPr>
              <a:t> </a:t>
            </a: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7524750" y="1628775"/>
            <a:ext cx="1403350" cy="4173538"/>
            <a:chOff x="4694" y="845"/>
            <a:chExt cx="884" cy="2629"/>
          </a:xfrm>
        </p:grpSpPr>
        <p:pic>
          <p:nvPicPr>
            <p:cNvPr id="36879" name="Picture 3" descr="C:\Users\11\Downloads\DSCF1179(2)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694" y="1480"/>
              <a:ext cx="862" cy="646"/>
            </a:xfrm>
            <a:prstGeom prst="rect">
              <a:avLst/>
            </a:prstGeom>
            <a:noFill/>
            <a:ln w="9525">
              <a:solidFill>
                <a:srgbClr val="336699"/>
              </a:solidFill>
              <a:miter lim="800000"/>
              <a:headEnd/>
              <a:tailEnd/>
            </a:ln>
          </p:spPr>
        </p:pic>
        <p:pic>
          <p:nvPicPr>
            <p:cNvPr id="36880" name="Picture 6" descr="C:\Users\11\Downloads\IMG_2245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694" y="2205"/>
              <a:ext cx="863" cy="574"/>
            </a:xfrm>
            <a:prstGeom prst="rect">
              <a:avLst/>
            </a:prstGeom>
            <a:noFill/>
            <a:ln w="9525">
              <a:solidFill>
                <a:srgbClr val="336699"/>
              </a:solidFill>
              <a:miter lim="800000"/>
              <a:headEnd/>
              <a:tailEnd/>
            </a:ln>
          </p:spPr>
        </p:pic>
        <p:pic>
          <p:nvPicPr>
            <p:cNvPr id="36881" name="Picture 8" descr="DSCF241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694" y="2886"/>
              <a:ext cx="884" cy="588"/>
            </a:xfrm>
            <a:prstGeom prst="rect">
              <a:avLst/>
            </a:prstGeom>
            <a:noFill/>
            <a:ln w="9525">
              <a:solidFill>
                <a:srgbClr val="336699"/>
              </a:solidFill>
              <a:miter lim="800000"/>
              <a:headEnd/>
              <a:tailEnd/>
            </a:ln>
          </p:spPr>
        </p:pic>
        <p:pic>
          <p:nvPicPr>
            <p:cNvPr id="36882" name="Picture 2" descr="https://lh5.googleusercontent.com/-ZvzA1bbvIsk/U1oUo_csfrI/AAAAAAAANQ0/tcwX-WbsZmQ/w861-h574-no/IMG_8575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694" y="845"/>
              <a:ext cx="861" cy="575"/>
            </a:xfrm>
            <a:prstGeom prst="rect">
              <a:avLst/>
            </a:prstGeom>
            <a:noFill/>
            <a:ln w="9525">
              <a:solidFill>
                <a:srgbClr val="336699"/>
              </a:solidFill>
              <a:miter lim="800000"/>
              <a:headEnd/>
              <a:tailEnd/>
            </a:ln>
          </p:spPr>
        </p:pic>
      </p:grpSp>
      <p:sp>
        <p:nvSpPr>
          <p:cNvPr id="36867" name="Text Box 16"/>
          <p:cNvSpPr txBox="1">
            <a:spLocks noChangeArrowheads="1"/>
          </p:cNvSpPr>
          <p:nvPr/>
        </p:nvSpPr>
        <p:spPr bwMode="auto">
          <a:xfrm>
            <a:off x="1691680" y="1772816"/>
            <a:ext cx="251936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7313" indent="-87313">
              <a:buFont typeface="Wingdings" pitchFamily="2" charset="2"/>
              <a:buChar char="§"/>
            </a:pPr>
            <a:r>
              <a:rPr lang="ru-RU" sz="1200" dirty="0">
                <a:latin typeface="Arial" charset="0"/>
              </a:rPr>
              <a:t>Метапредметные образовательные модули по выбранному </a:t>
            </a:r>
            <a:r>
              <a:rPr lang="ru-RU" sz="1200" dirty="0" smtClean="0">
                <a:latin typeface="Arial" charset="0"/>
              </a:rPr>
              <a:t>направлению.</a:t>
            </a:r>
            <a:endParaRPr lang="ru-RU" sz="1200" dirty="0">
              <a:latin typeface="Arial" charset="0"/>
            </a:endParaRPr>
          </a:p>
          <a:p>
            <a:pPr marL="87313" indent="-87313">
              <a:buFont typeface="Wingdings" pitchFamily="2" charset="2"/>
              <a:buChar char="§"/>
            </a:pPr>
            <a:r>
              <a:rPr lang="ru-RU" sz="1200" dirty="0">
                <a:latin typeface="Arial" charset="0"/>
              </a:rPr>
              <a:t>Лабораторный </a:t>
            </a:r>
            <a:r>
              <a:rPr lang="ru-RU" sz="1200" dirty="0" smtClean="0">
                <a:latin typeface="Arial" charset="0"/>
              </a:rPr>
              <a:t>практикум.</a:t>
            </a:r>
            <a:endParaRPr lang="ru-RU" sz="1200" dirty="0">
              <a:latin typeface="Arial" charset="0"/>
            </a:endParaRPr>
          </a:p>
          <a:p>
            <a:pPr marL="87313" indent="-87313">
              <a:buFont typeface="Wingdings" pitchFamily="2" charset="2"/>
              <a:buChar char="§"/>
            </a:pPr>
            <a:r>
              <a:rPr lang="ru-RU" sz="1200" dirty="0">
                <a:latin typeface="Arial" charset="0"/>
              </a:rPr>
              <a:t>Инженерный </a:t>
            </a:r>
            <a:r>
              <a:rPr lang="ru-RU" sz="1200" dirty="0" smtClean="0">
                <a:latin typeface="Arial" charset="0"/>
              </a:rPr>
              <a:t>практикум.</a:t>
            </a:r>
            <a:endParaRPr lang="ru-RU" sz="1200" dirty="0">
              <a:latin typeface="Arial" charset="0"/>
            </a:endParaRPr>
          </a:p>
        </p:txBody>
      </p:sp>
      <p:sp>
        <p:nvSpPr>
          <p:cNvPr id="36868" name="Text Box 17"/>
          <p:cNvSpPr txBox="1">
            <a:spLocks noChangeArrowheads="1"/>
          </p:cNvSpPr>
          <p:nvPr/>
        </p:nvSpPr>
        <p:spPr bwMode="auto">
          <a:xfrm>
            <a:off x="1691680" y="2996952"/>
            <a:ext cx="29527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7313" indent="-87313">
              <a:buFont typeface="Wingdings" pitchFamily="2" charset="2"/>
              <a:buChar char="§"/>
            </a:pPr>
            <a:r>
              <a:rPr lang="ru-RU" sz="1200" dirty="0" smtClean="0"/>
              <a:t>Индивидуальная образовательная траектория.</a:t>
            </a:r>
          </a:p>
          <a:p>
            <a:pPr marL="87313" indent="-87313">
              <a:buFont typeface="Wingdings" pitchFamily="2" charset="2"/>
              <a:buChar char="§"/>
            </a:pPr>
            <a:r>
              <a:rPr lang="ru-RU" sz="1200" dirty="0" smtClean="0">
                <a:latin typeface="Arial" charset="0"/>
              </a:rPr>
              <a:t>Групповая проектная работа по 4 тематическим направленностям: </a:t>
            </a:r>
            <a:r>
              <a:rPr lang="ru-RU" sz="1200" dirty="0" smtClean="0"/>
              <a:t>Биотехнологии; Астрономия; Нанотехнологии; робототехника.</a:t>
            </a:r>
            <a:endParaRPr lang="ru-RU" sz="1200" dirty="0">
              <a:latin typeface="Arial" charset="0"/>
            </a:endParaRPr>
          </a:p>
        </p:txBody>
      </p:sp>
      <p:sp>
        <p:nvSpPr>
          <p:cNvPr id="36869" name="Text Box 18"/>
          <p:cNvSpPr txBox="1">
            <a:spLocks noChangeArrowheads="1"/>
          </p:cNvSpPr>
          <p:nvPr/>
        </p:nvSpPr>
        <p:spPr bwMode="auto">
          <a:xfrm>
            <a:off x="1691680" y="4365104"/>
            <a:ext cx="295275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7313" indent="-87313">
              <a:buFont typeface="Wingdings" pitchFamily="2" charset="2"/>
              <a:buChar char="§"/>
            </a:pPr>
            <a:r>
              <a:rPr lang="ru-RU" sz="1200" dirty="0">
                <a:latin typeface="Arial" charset="0"/>
              </a:rPr>
              <a:t>Тематические лекции и мастер-классы с привлечением специалистов из профильных </a:t>
            </a:r>
            <a:r>
              <a:rPr lang="ru-RU" sz="1200" dirty="0" smtClean="0">
                <a:latin typeface="Arial" charset="0"/>
              </a:rPr>
              <a:t>вузов.</a:t>
            </a:r>
            <a:endParaRPr lang="ru-RU" sz="1200" dirty="0">
              <a:latin typeface="Arial" charset="0"/>
            </a:endParaRPr>
          </a:p>
          <a:p>
            <a:pPr marL="87313" indent="-87313">
              <a:buFont typeface="Wingdings" pitchFamily="2" charset="2"/>
              <a:buChar char="§"/>
            </a:pPr>
            <a:r>
              <a:rPr lang="ru-RU" sz="1200" dirty="0">
                <a:latin typeface="Arial" charset="0"/>
              </a:rPr>
              <a:t>Работа по выполнению групповых </a:t>
            </a:r>
            <a:r>
              <a:rPr lang="ru-RU" sz="1200" dirty="0" smtClean="0">
                <a:latin typeface="Arial" charset="0"/>
              </a:rPr>
              <a:t>проектов.</a:t>
            </a:r>
            <a:endParaRPr lang="ru-RU" sz="1200" dirty="0">
              <a:latin typeface="Arial" charset="0"/>
            </a:endParaRPr>
          </a:p>
          <a:p>
            <a:pPr marL="87313" indent="-87313">
              <a:buFont typeface="Wingdings" pitchFamily="2" charset="2"/>
              <a:buChar char="§"/>
            </a:pPr>
            <a:r>
              <a:rPr lang="ru-RU" sz="1200" dirty="0" smtClean="0"/>
              <a:t>Практические з</a:t>
            </a:r>
            <a:r>
              <a:rPr lang="ru-RU" sz="1200" dirty="0" smtClean="0">
                <a:latin typeface="Arial" charset="0"/>
              </a:rPr>
              <a:t>анятия на базе технических </a:t>
            </a:r>
            <a:r>
              <a:rPr lang="ru-RU" sz="1200" dirty="0" smtClean="0"/>
              <a:t>колледжей</a:t>
            </a:r>
            <a:endParaRPr lang="ru-RU" sz="1200" dirty="0">
              <a:latin typeface="Arial" charset="0"/>
            </a:endParaRPr>
          </a:p>
        </p:txBody>
      </p:sp>
      <p:sp>
        <p:nvSpPr>
          <p:cNvPr id="36870" name="Rectangle 19"/>
          <p:cNvSpPr>
            <a:spLocks noChangeArrowheads="1"/>
          </p:cNvSpPr>
          <p:nvPr/>
        </p:nvSpPr>
        <p:spPr bwMode="auto">
          <a:xfrm>
            <a:off x="107504" y="1772816"/>
            <a:ext cx="1439863" cy="1079500"/>
          </a:xfrm>
          <a:prstGeom prst="rect">
            <a:avLst/>
          </a:prstGeom>
          <a:solidFill>
            <a:srgbClr val="336699"/>
          </a:solidFill>
          <a:ln w="9525">
            <a:solidFill>
              <a:srgbClr val="3366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6871" name="Text Box 20"/>
          <p:cNvSpPr txBox="1">
            <a:spLocks noChangeArrowheads="1"/>
          </p:cNvSpPr>
          <p:nvPr/>
        </p:nvSpPr>
        <p:spPr bwMode="auto">
          <a:xfrm>
            <a:off x="107504" y="2060848"/>
            <a:ext cx="15122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chemeClr val="bg1"/>
                </a:solidFill>
                <a:latin typeface="Arial" charset="0"/>
              </a:rPr>
              <a:t>Прединженерная подготовка</a:t>
            </a:r>
            <a:endParaRPr lang="ru-RU" sz="12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6872" name="Rectangle 21"/>
          <p:cNvSpPr>
            <a:spLocks noChangeArrowheads="1"/>
          </p:cNvSpPr>
          <p:nvPr/>
        </p:nvSpPr>
        <p:spPr bwMode="auto">
          <a:xfrm>
            <a:off x="107504" y="3068960"/>
            <a:ext cx="1439863" cy="1079500"/>
          </a:xfrm>
          <a:prstGeom prst="rect">
            <a:avLst/>
          </a:prstGeom>
          <a:solidFill>
            <a:srgbClr val="336699"/>
          </a:solidFill>
          <a:ln w="9525">
            <a:solidFill>
              <a:srgbClr val="3366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6873" name="Text Box 22"/>
          <p:cNvSpPr txBox="1">
            <a:spLocks noChangeArrowheads="1"/>
          </p:cNvSpPr>
          <p:nvPr/>
        </p:nvSpPr>
        <p:spPr bwMode="auto">
          <a:xfrm>
            <a:off x="179512" y="3356992"/>
            <a:ext cx="12969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 dirty="0" smtClean="0">
                <a:solidFill>
                  <a:schemeClr val="bg1"/>
                </a:solidFill>
                <a:latin typeface="Arial" charset="0"/>
              </a:rPr>
              <a:t>Лицейские классы</a:t>
            </a:r>
            <a:endParaRPr lang="ru-RU" sz="12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6874" name="Rectangle 23"/>
          <p:cNvSpPr>
            <a:spLocks noChangeArrowheads="1"/>
          </p:cNvSpPr>
          <p:nvPr/>
        </p:nvSpPr>
        <p:spPr bwMode="auto">
          <a:xfrm>
            <a:off x="107950" y="4509964"/>
            <a:ext cx="1439863" cy="1079500"/>
          </a:xfrm>
          <a:prstGeom prst="rect">
            <a:avLst/>
          </a:prstGeom>
          <a:solidFill>
            <a:srgbClr val="336699"/>
          </a:solidFill>
          <a:ln w="9525">
            <a:solidFill>
              <a:srgbClr val="3366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6875" name="Text Box 24"/>
          <p:cNvSpPr txBox="1">
            <a:spLocks noChangeArrowheads="1"/>
          </p:cNvSpPr>
          <p:nvPr/>
        </p:nvSpPr>
        <p:spPr bwMode="auto">
          <a:xfrm>
            <a:off x="179512" y="4725144"/>
            <a:ext cx="129698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 dirty="0" smtClean="0">
                <a:solidFill>
                  <a:schemeClr val="bg1"/>
                </a:solidFill>
                <a:latin typeface="Arial" charset="0"/>
              </a:rPr>
              <a:t>Лабораторно-инженерный практикум</a:t>
            </a:r>
            <a:endParaRPr lang="ru-RU" sz="12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6876" name="Text Box 31"/>
          <p:cNvSpPr txBox="1">
            <a:spLocks noChangeArrowheads="1"/>
          </p:cNvSpPr>
          <p:nvPr/>
        </p:nvSpPr>
        <p:spPr bwMode="auto">
          <a:xfrm>
            <a:off x="179512" y="260648"/>
            <a:ext cx="68770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 smtClean="0">
                <a:solidFill>
                  <a:srgbClr val="FFFFFF"/>
                </a:solidFill>
              </a:rPr>
              <a:t>Выбор. Проект. Профессия.</a:t>
            </a:r>
          </a:p>
        </p:txBody>
      </p:sp>
      <p:sp>
        <p:nvSpPr>
          <p:cNvPr id="36877" name="Rectangle 32"/>
          <p:cNvSpPr>
            <a:spLocks noChangeArrowheads="1"/>
          </p:cNvSpPr>
          <p:nvPr/>
        </p:nvSpPr>
        <p:spPr bwMode="auto">
          <a:xfrm>
            <a:off x="323528" y="1196752"/>
            <a:ext cx="45624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 smtClean="0">
                <a:solidFill>
                  <a:srgbClr val="336699"/>
                </a:solidFill>
                <a:latin typeface="Arial" charset="0"/>
              </a:rPr>
              <a:t>Основная школа</a:t>
            </a:r>
            <a:endParaRPr lang="ru-RU" dirty="0">
              <a:solidFill>
                <a:srgbClr val="336699"/>
              </a:solidFill>
              <a:latin typeface="Arial" charset="0"/>
            </a:endParaRPr>
          </a:p>
        </p:txBody>
      </p:sp>
      <p:sp>
        <p:nvSpPr>
          <p:cNvPr id="36878" name="Rectangle 33"/>
          <p:cNvSpPr>
            <a:spLocks noChangeArrowheads="1"/>
          </p:cNvSpPr>
          <p:nvPr/>
        </p:nvSpPr>
        <p:spPr bwMode="auto">
          <a:xfrm>
            <a:off x="827434" y="5996939"/>
            <a:ext cx="777701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200" b="1" i="1" dirty="0">
                <a:solidFill>
                  <a:srgbClr val="336699"/>
                </a:solidFill>
                <a:latin typeface="Arial" charset="0"/>
              </a:rPr>
              <a:t>Активное использование столичного образовательного пространства: предприятия, НИЦ, музеи, </a:t>
            </a:r>
            <a:r>
              <a:rPr lang="ru-RU" sz="1200" b="1" i="1" dirty="0" smtClean="0">
                <a:solidFill>
                  <a:srgbClr val="336699"/>
                </a:solidFill>
                <a:latin typeface="Arial" charset="0"/>
              </a:rPr>
              <a:t>ЦПТО, ЦМИТ, </a:t>
            </a:r>
            <a:r>
              <a:rPr lang="ru-RU" sz="1200" b="1" i="1" dirty="0">
                <a:solidFill>
                  <a:srgbClr val="336699"/>
                </a:solidFill>
                <a:latin typeface="Arial" charset="0"/>
              </a:rPr>
              <a:t>программа «Университетские субботы</a:t>
            </a:r>
            <a:r>
              <a:rPr lang="ru-RU" sz="1200" b="1" i="1" dirty="0" smtClean="0">
                <a:solidFill>
                  <a:srgbClr val="336699"/>
                </a:solidFill>
              </a:rPr>
              <a:t>», «Профессиональные среды»</a:t>
            </a:r>
          </a:p>
          <a:p>
            <a:pPr algn="ctr"/>
            <a:endParaRPr lang="ru-RU" sz="1200" b="1" i="1" dirty="0">
              <a:solidFill>
                <a:srgbClr val="336699"/>
              </a:solidFill>
              <a:latin typeface="Arial" charset="0"/>
            </a:endParaRPr>
          </a:p>
        </p:txBody>
      </p:sp>
      <p:sp>
        <p:nvSpPr>
          <p:cNvPr id="20" name="AutoShape 21"/>
          <p:cNvSpPr>
            <a:spLocks noChangeArrowheads="1"/>
          </p:cNvSpPr>
          <p:nvPr/>
        </p:nvSpPr>
        <p:spPr bwMode="auto">
          <a:xfrm>
            <a:off x="2195513" y="6597650"/>
            <a:ext cx="4968875" cy="260350"/>
          </a:xfrm>
          <a:prstGeom prst="roundRect">
            <a:avLst>
              <a:gd name="adj" fmla="val 16667"/>
            </a:avLst>
          </a:prstGeom>
          <a:solidFill>
            <a:srgbClr val="C5C8E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3203575" y="6524625"/>
            <a:ext cx="2511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400" b="1" dirty="0">
                <a:solidFill>
                  <a:srgbClr val="000066"/>
                </a:solidFill>
              </a:rPr>
              <a:t>http://sch439uv.mskobr.ru/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02814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AutoShape 2" descr="https://mail.yandex.ru/message_part/IMG_1056.JPG?_uid=25784123&amp;name=IMG_1056.JPG&amp;hid=1.2&amp;ids=2400000004901876157&amp;no_disposition=y&amp;exif_rotate=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Arial" charset="0"/>
            </a:endParaRPr>
          </a:p>
        </p:txBody>
      </p:sp>
      <p:sp>
        <p:nvSpPr>
          <p:cNvPr id="37890" name="AutoShape 4" descr="https://mail.yandex.ru/message_part/IMG_1056.JPG?_uid=25784123&amp;name=IMG_1056.JPG&amp;hid=1.2&amp;ids=2400000004901876157&amp;no_disposition=y&amp;exif_rotate=y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Arial" charset="0"/>
            </a:endParaRPr>
          </a:p>
        </p:txBody>
      </p:sp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7524750" y="1268413"/>
            <a:ext cx="1398588" cy="4721225"/>
            <a:chOff x="4740" y="799"/>
            <a:chExt cx="881" cy="2974"/>
          </a:xfrm>
        </p:grpSpPr>
        <p:pic>
          <p:nvPicPr>
            <p:cNvPr id="37905" name="Picture 5" descr="C:\Users\11\Desktop\IMG_1056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740" y="799"/>
              <a:ext cx="862" cy="645"/>
            </a:xfrm>
            <a:prstGeom prst="rect">
              <a:avLst/>
            </a:prstGeom>
            <a:noFill/>
            <a:ln w="9525">
              <a:solidFill>
                <a:srgbClr val="336699"/>
              </a:solidFill>
              <a:miter lim="800000"/>
              <a:headEnd/>
              <a:tailEnd/>
            </a:ln>
          </p:spPr>
        </p:pic>
        <p:pic>
          <p:nvPicPr>
            <p:cNvPr id="37906" name="Picture 6" descr="C:\Users\11\Downloads\IMG_4694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057" y="2341"/>
              <a:ext cx="544" cy="726"/>
            </a:xfrm>
            <a:prstGeom prst="rect">
              <a:avLst/>
            </a:prstGeom>
            <a:noFill/>
            <a:ln w="9525">
              <a:solidFill>
                <a:srgbClr val="336699"/>
              </a:solidFill>
              <a:miter lim="800000"/>
              <a:headEnd/>
              <a:tailEnd/>
            </a:ln>
          </p:spPr>
        </p:pic>
        <p:pic>
          <p:nvPicPr>
            <p:cNvPr id="37907" name="Picture 8" descr="C:\Users\11\Downloads\_MG_1384_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079" y="1480"/>
              <a:ext cx="523" cy="817"/>
            </a:xfrm>
            <a:prstGeom prst="rect">
              <a:avLst/>
            </a:prstGeom>
            <a:noFill/>
            <a:ln w="9525">
              <a:solidFill>
                <a:srgbClr val="336699"/>
              </a:solidFill>
              <a:miter lim="800000"/>
              <a:headEnd/>
              <a:tailEnd/>
            </a:ln>
          </p:spPr>
        </p:pic>
        <p:pic>
          <p:nvPicPr>
            <p:cNvPr id="37908" name="Picture 9" descr="IMG_170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740" y="3113"/>
              <a:ext cx="881" cy="660"/>
            </a:xfrm>
            <a:prstGeom prst="rect">
              <a:avLst/>
            </a:prstGeom>
            <a:noFill/>
            <a:ln w="9525">
              <a:solidFill>
                <a:srgbClr val="336699"/>
              </a:solidFill>
              <a:miter lim="800000"/>
              <a:headEnd/>
              <a:tailEnd/>
            </a:ln>
          </p:spPr>
        </p:pic>
      </p:grpSp>
      <p:sp>
        <p:nvSpPr>
          <p:cNvPr id="37892" name="Text Box 18"/>
          <p:cNvSpPr txBox="1">
            <a:spLocks noChangeArrowheads="1"/>
          </p:cNvSpPr>
          <p:nvPr/>
        </p:nvSpPr>
        <p:spPr bwMode="auto">
          <a:xfrm>
            <a:off x="1691680" y="1916832"/>
            <a:ext cx="345757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7313" indent="-87313">
              <a:buFont typeface="Wingdings" pitchFamily="2" charset="2"/>
              <a:buChar char="§"/>
            </a:pPr>
            <a:r>
              <a:rPr lang="ru-RU" sz="1200" dirty="0" smtClean="0">
                <a:latin typeface="Arial" charset="0"/>
              </a:rPr>
              <a:t>Физика, математика на углубленном уровне</a:t>
            </a:r>
            <a:endParaRPr lang="ru-RU" sz="1200" dirty="0">
              <a:latin typeface="Arial" charset="0"/>
            </a:endParaRPr>
          </a:p>
          <a:p>
            <a:pPr marL="87313" indent="-87313">
              <a:buFont typeface="Wingdings" pitchFamily="2" charset="2"/>
              <a:buChar char="§"/>
            </a:pPr>
            <a:r>
              <a:rPr lang="ru-RU" sz="1200" dirty="0" smtClean="0">
                <a:latin typeface="Arial" charset="0"/>
              </a:rPr>
              <a:t>Семинары на базе </a:t>
            </a:r>
            <a:r>
              <a:rPr lang="ru-RU" sz="1200" dirty="0">
                <a:latin typeface="Arial" charset="0"/>
              </a:rPr>
              <a:t>профильных </a:t>
            </a:r>
            <a:r>
              <a:rPr lang="ru-RU" sz="1200" dirty="0" smtClean="0">
                <a:latin typeface="Arial" charset="0"/>
              </a:rPr>
              <a:t>вузов</a:t>
            </a:r>
            <a:endParaRPr lang="ru-RU" sz="1200" dirty="0">
              <a:latin typeface="Arial" charset="0"/>
            </a:endParaRPr>
          </a:p>
          <a:p>
            <a:pPr marL="87313" indent="-87313">
              <a:buFont typeface="Wingdings" pitchFamily="2" charset="2"/>
              <a:buChar char="§"/>
            </a:pPr>
            <a:r>
              <a:rPr lang="ru-RU" sz="1200" dirty="0">
                <a:latin typeface="Arial" charset="0"/>
              </a:rPr>
              <a:t>Выездные </a:t>
            </a:r>
            <a:r>
              <a:rPr lang="ru-RU" sz="1200" dirty="0" err="1">
                <a:latin typeface="Arial" charset="0"/>
              </a:rPr>
              <a:t>профориентационные</a:t>
            </a:r>
            <a:r>
              <a:rPr lang="ru-RU" sz="1200" dirty="0">
                <a:latin typeface="Arial" charset="0"/>
              </a:rPr>
              <a:t> </a:t>
            </a:r>
            <a:r>
              <a:rPr lang="ru-RU" sz="1200" dirty="0" smtClean="0">
                <a:latin typeface="Arial" charset="0"/>
              </a:rPr>
              <a:t>мероприятия</a:t>
            </a:r>
          </a:p>
          <a:p>
            <a:pPr marL="87313" indent="-87313">
              <a:buFont typeface="Wingdings" pitchFamily="2" charset="2"/>
              <a:buChar char="§"/>
            </a:pPr>
            <a:r>
              <a:rPr lang="ru-RU" sz="1200" dirty="0" smtClean="0"/>
              <a:t>Начальная производственная практика</a:t>
            </a:r>
            <a:endParaRPr lang="ru-RU" sz="1200" dirty="0">
              <a:latin typeface="Arial" charset="0"/>
            </a:endParaRPr>
          </a:p>
        </p:txBody>
      </p:sp>
      <p:sp>
        <p:nvSpPr>
          <p:cNvPr id="37893" name="Text Box 19"/>
          <p:cNvSpPr txBox="1">
            <a:spLocks noChangeArrowheads="1"/>
          </p:cNvSpPr>
          <p:nvPr/>
        </p:nvSpPr>
        <p:spPr bwMode="auto">
          <a:xfrm>
            <a:off x="1691680" y="3068960"/>
            <a:ext cx="338455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7313" indent="-87313">
              <a:buFont typeface="Wingdings" pitchFamily="2" charset="2"/>
              <a:buChar char="§"/>
            </a:pPr>
            <a:r>
              <a:rPr lang="ru-RU" sz="1200" dirty="0" smtClean="0">
                <a:latin typeface="Arial" charset="0"/>
              </a:rPr>
              <a:t>Олимпиада НТИ</a:t>
            </a:r>
          </a:p>
          <a:p>
            <a:pPr marL="87313" indent="-87313">
              <a:buFont typeface="Wingdings" pitchFamily="2" charset="2"/>
              <a:buChar char="§"/>
            </a:pPr>
            <a:r>
              <a:rPr lang="ru-RU" sz="1200" dirty="0" smtClean="0"/>
              <a:t>Городской конкурс проектных и исследовательских работ</a:t>
            </a:r>
            <a:endParaRPr lang="ru-RU" sz="1200" dirty="0">
              <a:latin typeface="Arial" charset="0"/>
            </a:endParaRPr>
          </a:p>
          <a:p>
            <a:pPr marL="87313" indent="-87313">
              <a:buFont typeface="Wingdings" pitchFamily="2" charset="2"/>
              <a:buChar char="§"/>
            </a:pPr>
            <a:r>
              <a:rPr lang="ru-RU" sz="1200" dirty="0" smtClean="0"/>
              <a:t>Выполнение индивидуальной проектно-исследовательской работы на базе ВУЗов:</a:t>
            </a:r>
          </a:p>
          <a:p>
            <a:pPr marL="544513" lvl="1" indent="-87313">
              <a:buFont typeface="Arial" pitchFamily="34" charset="0"/>
              <a:buChar char="•"/>
            </a:pPr>
            <a:r>
              <a:rPr lang="ru-RU" sz="1200" i="1" dirty="0" smtClean="0"/>
              <a:t>МГТУ </a:t>
            </a:r>
            <a:r>
              <a:rPr lang="ru-RU" sz="1200" i="1" dirty="0" err="1" smtClean="0"/>
              <a:t>им.Н.Э.Баумана</a:t>
            </a:r>
            <a:endParaRPr lang="ru-RU" sz="1200" i="1" dirty="0" smtClean="0"/>
          </a:p>
          <a:p>
            <a:pPr marL="544513" lvl="1" indent="-87313">
              <a:buFont typeface="Arial" pitchFamily="34" charset="0"/>
              <a:buChar char="•"/>
            </a:pPr>
            <a:r>
              <a:rPr lang="ru-RU" sz="1200" i="1" dirty="0" smtClean="0"/>
              <a:t>Московский ПОЛИТЕХ</a:t>
            </a:r>
          </a:p>
          <a:p>
            <a:pPr marL="544513" lvl="1" indent="-87313">
              <a:buFont typeface="Arial" pitchFamily="34" charset="0"/>
              <a:buChar char="•"/>
            </a:pPr>
            <a:r>
              <a:rPr lang="ru-RU" sz="1200" i="1" dirty="0" smtClean="0"/>
              <a:t>НИТУ </a:t>
            </a:r>
            <a:r>
              <a:rPr lang="ru-RU" sz="1200" i="1" dirty="0" err="1" smtClean="0"/>
              <a:t>МИСиС</a:t>
            </a:r>
            <a:endParaRPr lang="ru-RU" sz="1200" i="1" dirty="0" smtClean="0"/>
          </a:p>
          <a:p>
            <a:pPr marL="544513" lvl="1" indent="-87313">
              <a:buFont typeface="Arial" pitchFamily="34" charset="0"/>
              <a:buChar char="•"/>
            </a:pPr>
            <a:r>
              <a:rPr lang="ru-RU" sz="1200" i="1" dirty="0" smtClean="0"/>
              <a:t>НИУ "МЭИ"</a:t>
            </a:r>
          </a:p>
          <a:p>
            <a:pPr marL="87313" indent="-87313">
              <a:buFont typeface="Wingdings" pitchFamily="2" charset="2"/>
              <a:buChar char="§"/>
            </a:pPr>
            <a:endParaRPr lang="ru-RU" sz="1200" dirty="0">
              <a:latin typeface="Arial" charset="0"/>
            </a:endParaRPr>
          </a:p>
        </p:txBody>
      </p:sp>
      <p:sp>
        <p:nvSpPr>
          <p:cNvPr id="37894" name="Text Box 20"/>
          <p:cNvSpPr txBox="1">
            <a:spLocks noChangeArrowheads="1"/>
          </p:cNvSpPr>
          <p:nvPr/>
        </p:nvSpPr>
        <p:spPr bwMode="auto">
          <a:xfrm>
            <a:off x="1763688" y="4941168"/>
            <a:ext cx="29527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7313" indent="-87313"/>
            <a:r>
              <a:rPr lang="ru-RU" sz="1200" dirty="0" smtClean="0"/>
              <a:t>Мы принимаем участие в номинациях:</a:t>
            </a:r>
          </a:p>
          <a:p>
            <a:pPr marL="87313" indent="-87313">
              <a:buFont typeface="Wingdings" pitchFamily="2" charset="2"/>
              <a:buChar char="§"/>
            </a:pPr>
            <a:r>
              <a:rPr lang="ru-RU" sz="1200" dirty="0" smtClean="0"/>
              <a:t>Интернет вещей</a:t>
            </a:r>
          </a:p>
          <a:p>
            <a:pPr marL="87313" indent="-87313">
              <a:buFont typeface="Wingdings" pitchFamily="2" charset="2"/>
              <a:buChar char="§"/>
            </a:pPr>
            <a:r>
              <a:rPr lang="ru-RU" sz="1200" dirty="0" err="1" smtClean="0"/>
              <a:t>Мультимедийная</a:t>
            </a:r>
            <a:r>
              <a:rPr lang="ru-RU" sz="1200" dirty="0" smtClean="0"/>
              <a:t> журналистика  </a:t>
            </a:r>
          </a:p>
          <a:p>
            <a:pPr marL="87313" indent="-87313">
              <a:buFont typeface="Wingdings" pitchFamily="2" charset="2"/>
              <a:buChar char="§"/>
            </a:pPr>
            <a:r>
              <a:rPr lang="ru-RU" sz="1200" dirty="0" smtClean="0"/>
              <a:t>Электроника  </a:t>
            </a:r>
          </a:p>
          <a:p>
            <a:pPr marL="87313" indent="-87313">
              <a:buFont typeface="Wingdings" pitchFamily="2" charset="2"/>
              <a:buChar char="§"/>
            </a:pPr>
            <a:r>
              <a:rPr lang="ru-RU" sz="1200" dirty="0" smtClean="0"/>
              <a:t>Лабораторный химический анализ  </a:t>
            </a:r>
          </a:p>
          <a:p>
            <a:pPr marL="87313" indent="-87313">
              <a:buFont typeface="Wingdings" pitchFamily="2" charset="2"/>
              <a:buChar char="§"/>
            </a:pPr>
            <a:r>
              <a:rPr lang="ru-RU" sz="1200" dirty="0" smtClean="0"/>
              <a:t>Мастер деревообработки </a:t>
            </a:r>
          </a:p>
        </p:txBody>
      </p:sp>
      <p:sp>
        <p:nvSpPr>
          <p:cNvPr id="37895" name="Rectangle 21"/>
          <p:cNvSpPr>
            <a:spLocks noChangeArrowheads="1"/>
          </p:cNvSpPr>
          <p:nvPr/>
        </p:nvSpPr>
        <p:spPr bwMode="auto">
          <a:xfrm>
            <a:off x="107950" y="1916113"/>
            <a:ext cx="1439863" cy="1079500"/>
          </a:xfrm>
          <a:prstGeom prst="rect">
            <a:avLst/>
          </a:prstGeom>
          <a:solidFill>
            <a:srgbClr val="336699"/>
          </a:solidFill>
          <a:ln w="9525">
            <a:solidFill>
              <a:srgbClr val="3366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7896" name="Text Box 22"/>
          <p:cNvSpPr txBox="1">
            <a:spLocks noChangeArrowheads="1"/>
          </p:cNvSpPr>
          <p:nvPr/>
        </p:nvSpPr>
        <p:spPr bwMode="auto">
          <a:xfrm>
            <a:off x="179512" y="2204864"/>
            <a:ext cx="12969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Arial" charset="0"/>
              </a:rPr>
              <a:t>Профильное образование</a:t>
            </a:r>
            <a:endParaRPr lang="ru-RU" sz="12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7897" name="Rectangle 23"/>
          <p:cNvSpPr>
            <a:spLocks noChangeArrowheads="1"/>
          </p:cNvSpPr>
          <p:nvPr/>
        </p:nvSpPr>
        <p:spPr bwMode="auto">
          <a:xfrm>
            <a:off x="107504" y="3429000"/>
            <a:ext cx="1439862" cy="1079500"/>
          </a:xfrm>
          <a:prstGeom prst="rect">
            <a:avLst/>
          </a:prstGeom>
          <a:solidFill>
            <a:srgbClr val="336699"/>
          </a:solidFill>
          <a:ln w="9525">
            <a:solidFill>
              <a:srgbClr val="3366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7898" name="Text Box 24"/>
          <p:cNvSpPr txBox="1">
            <a:spLocks noChangeArrowheads="1"/>
          </p:cNvSpPr>
          <p:nvPr/>
        </p:nvSpPr>
        <p:spPr bwMode="auto">
          <a:xfrm>
            <a:off x="179512" y="3789040"/>
            <a:ext cx="12969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Arial" charset="0"/>
              </a:rPr>
              <a:t>Проект</a:t>
            </a:r>
            <a:r>
              <a:rPr lang="ru-RU" sz="1200" b="1" dirty="0" smtClean="0">
                <a:solidFill>
                  <a:schemeClr val="bg1"/>
                </a:solidFill>
              </a:rPr>
              <a:t>ная деятельность</a:t>
            </a:r>
            <a:endParaRPr lang="ru-RU" sz="12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7899" name="Rectangle 25"/>
          <p:cNvSpPr>
            <a:spLocks noChangeArrowheads="1"/>
          </p:cNvSpPr>
          <p:nvPr/>
        </p:nvSpPr>
        <p:spPr bwMode="auto">
          <a:xfrm>
            <a:off x="107504" y="5013176"/>
            <a:ext cx="1439862" cy="1079500"/>
          </a:xfrm>
          <a:prstGeom prst="rect">
            <a:avLst/>
          </a:prstGeom>
          <a:solidFill>
            <a:srgbClr val="336699"/>
          </a:solidFill>
          <a:ln w="9525">
            <a:solidFill>
              <a:srgbClr val="3366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7900" name="Text Box 26"/>
          <p:cNvSpPr txBox="1">
            <a:spLocks noChangeArrowheads="1"/>
          </p:cNvSpPr>
          <p:nvPr/>
        </p:nvSpPr>
        <p:spPr bwMode="auto">
          <a:xfrm>
            <a:off x="179512" y="5373216"/>
            <a:ext cx="12969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  <a:latin typeface="Arial" charset="0"/>
              </a:rPr>
              <a:t>Junior Skills</a:t>
            </a:r>
            <a:endParaRPr lang="ru-RU" sz="12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7901" name="Rectangle 27"/>
          <p:cNvSpPr>
            <a:spLocks noChangeArrowheads="1"/>
          </p:cNvSpPr>
          <p:nvPr/>
        </p:nvSpPr>
        <p:spPr bwMode="auto">
          <a:xfrm>
            <a:off x="5076057" y="1124744"/>
            <a:ext cx="2448272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7313" indent="-87313"/>
            <a:r>
              <a:rPr lang="ru-RU" sz="1600" b="1" dirty="0">
                <a:solidFill>
                  <a:srgbClr val="660033"/>
                </a:solidFill>
                <a:latin typeface="Arial" charset="0"/>
              </a:rPr>
              <a:t>Выбираем</a:t>
            </a:r>
            <a:r>
              <a:rPr lang="ru-RU" sz="1600" b="1" dirty="0" smtClean="0">
                <a:solidFill>
                  <a:srgbClr val="660033"/>
                </a:solidFill>
                <a:latin typeface="Arial" charset="0"/>
              </a:rPr>
              <a:t>:</a:t>
            </a:r>
          </a:p>
          <a:p>
            <a:pPr marL="87313" indent="-87313">
              <a:buFont typeface="Wingdings" pitchFamily="2" charset="2"/>
              <a:buChar char="§"/>
            </a:pPr>
            <a:r>
              <a:rPr lang="ru-RU" sz="1200" dirty="0" smtClean="0">
                <a:latin typeface="Arial" charset="0"/>
              </a:rPr>
              <a:t>технологии </a:t>
            </a:r>
            <a:endParaRPr lang="ru-RU" sz="1200" dirty="0">
              <a:latin typeface="Arial" charset="0"/>
            </a:endParaRPr>
          </a:p>
          <a:p>
            <a:pPr marL="87313" indent="-87313">
              <a:buFont typeface="Wingdings" pitchFamily="2" charset="2"/>
              <a:buChar char="§"/>
            </a:pPr>
            <a:r>
              <a:rPr lang="ru-RU" sz="1200" dirty="0">
                <a:latin typeface="Arial" charset="0"/>
              </a:rPr>
              <a:t>производство</a:t>
            </a:r>
            <a:r>
              <a:rPr lang="ru-RU" sz="1200" dirty="0">
                <a:solidFill>
                  <a:srgbClr val="002060"/>
                </a:solidFill>
                <a:latin typeface="Arial" charset="0"/>
              </a:rPr>
              <a:t> </a:t>
            </a:r>
            <a:endParaRPr lang="ru-RU" sz="1200" dirty="0" smtClean="0">
              <a:solidFill>
                <a:srgbClr val="002060"/>
              </a:solidFill>
              <a:latin typeface="Arial" charset="0"/>
            </a:endParaRPr>
          </a:p>
          <a:p>
            <a:pPr marL="87313" indent="-87313"/>
            <a:endParaRPr lang="ru-RU" sz="1200" dirty="0" smtClean="0">
              <a:solidFill>
                <a:srgbClr val="002060"/>
              </a:solidFill>
            </a:endParaRPr>
          </a:p>
          <a:p>
            <a:pPr marL="87313" indent="-87313"/>
            <a:endParaRPr lang="ru-RU" sz="1200" dirty="0">
              <a:latin typeface="Arial" charset="0"/>
            </a:endParaRPr>
          </a:p>
          <a:p>
            <a:pPr marL="87313" indent="-87313"/>
            <a:r>
              <a:rPr lang="ru-RU" sz="1600" b="1" dirty="0">
                <a:solidFill>
                  <a:srgbClr val="336699"/>
                </a:solidFill>
                <a:latin typeface="Arial" charset="0"/>
              </a:rPr>
              <a:t>Приобретаем:</a:t>
            </a:r>
          </a:p>
          <a:p>
            <a:pPr marL="87313" indent="-87313">
              <a:buFont typeface="Wingdings" pitchFamily="2" charset="2"/>
              <a:buChar char="§"/>
            </a:pPr>
            <a:r>
              <a:rPr lang="ru-RU" sz="1200" dirty="0">
                <a:latin typeface="Arial" charset="0"/>
              </a:rPr>
              <a:t>представление о современных научных и инженерных проблемах и задачах</a:t>
            </a:r>
          </a:p>
          <a:p>
            <a:pPr marL="87313" indent="-87313">
              <a:buFont typeface="Wingdings" pitchFamily="2" charset="2"/>
              <a:buChar char="§"/>
            </a:pPr>
            <a:r>
              <a:rPr lang="ru-RU" sz="1200" dirty="0">
                <a:latin typeface="Arial" charset="0"/>
              </a:rPr>
              <a:t>представление об использовании достижений современной науки в новейшей технике</a:t>
            </a:r>
          </a:p>
          <a:p>
            <a:pPr marL="87313" indent="-87313">
              <a:buFont typeface="Wingdings" pitchFamily="2" charset="2"/>
              <a:buChar char="§"/>
            </a:pPr>
            <a:r>
              <a:rPr lang="ru-RU" sz="1200" dirty="0">
                <a:latin typeface="Arial" charset="0"/>
              </a:rPr>
              <a:t>способность создавать модели и </a:t>
            </a:r>
            <a:r>
              <a:rPr lang="ru-RU" sz="1200" dirty="0" smtClean="0">
                <a:latin typeface="Arial" charset="0"/>
              </a:rPr>
              <a:t>схемы </a:t>
            </a:r>
            <a:r>
              <a:rPr lang="ru-RU" sz="1200" dirty="0">
                <a:latin typeface="Arial" charset="0"/>
              </a:rPr>
              <a:t>для решения инженерных задач</a:t>
            </a:r>
          </a:p>
          <a:p>
            <a:pPr marL="87313" indent="-87313">
              <a:buFont typeface="Wingdings" pitchFamily="2" charset="2"/>
              <a:buChar char="§"/>
            </a:pPr>
            <a:r>
              <a:rPr lang="ru-RU" sz="1200" dirty="0">
                <a:latin typeface="Arial" charset="0"/>
              </a:rPr>
              <a:t>представление о роли экономических факторов в развитии современной техники и производства</a:t>
            </a:r>
          </a:p>
          <a:p>
            <a:pPr marL="87313" indent="-87313">
              <a:buFont typeface="Wingdings" pitchFamily="2" charset="2"/>
              <a:buChar char="§"/>
            </a:pPr>
            <a:r>
              <a:rPr lang="ru-RU" sz="1200" dirty="0">
                <a:latin typeface="Arial" charset="0"/>
              </a:rPr>
              <a:t>способность формулировать</a:t>
            </a:r>
          </a:p>
          <a:p>
            <a:pPr marL="87313" indent="-87313">
              <a:buFont typeface="Wingdings" pitchFamily="2" charset="2"/>
              <a:buChar char="§"/>
            </a:pPr>
            <a:r>
              <a:rPr lang="ru-RU" sz="1200" dirty="0">
                <a:latin typeface="Arial" charset="0"/>
              </a:rPr>
              <a:t>собственное мнение и позицию </a:t>
            </a:r>
          </a:p>
          <a:p>
            <a:pPr marL="87313" indent="-87313">
              <a:buFont typeface="Wingdings" pitchFamily="2" charset="2"/>
              <a:buChar char="§"/>
            </a:pPr>
            <a:r>
              <a:rPr lang="ru-RU" sz="1200" dirty="0">
                <a:latin typeface="Arial" charset="0"/>
              </a:rPr>
              <a:t> способность оценивать  возможные инженерные риски </a:t>
            </a:r>
          </a:p>
        </p:txBody>
      </p:sp>
      <p:sp>
        <p:nvSpPr>
          <p:cNvPr id="37902" name="Text Box 28"/>
          <p:cNvSpPr txBox="1">
            <a:spLocks noChangeArrowheads="1"/>
          </p:cNvSpPr>
          <p:nvPr/>
        </p:nvSpPr>
        <p:spPr bwMode="auto">
          <a:xfrm>
            <a:off x="0" y="188640"/>
            <a:ext cx="68770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 smtClean="0">
                <a:solidFill>
                  <a:schemeClr val="accent3">
                    <a:lumMod val="95000"/>
                  </a:schemeClr>
                </a:solidFill>
              </a:rPr>
              <a:t>Специальность. Лидерство. Карьера</a:t>
            </a:r>
            <a:endParaRPr lang="ru-RU" b="1" dirty="0">
              <a:solidFill>
                <a:schemeClr val="accent3">
                  <a:lumMod val="95000"/>
                </a:schemeClr>
              </a:solidFill>
            </a:endParaRPr>
          </a:p>
        </p:txBody>
      </p:sp>
      <p:sp>
        <p:nvSpPr>
          <p:cNvPr id="37903" name="Rectangle 29"/>
          <p:cNvSpPr>
            <a:spLocks noChangeArrowheads="1"/>
          </p:cNvSpPr>
          <p:nvPr/>
        </p:nvSpPr>
        <p:spPr bwMode="auto">
          <a:xfrm>
            <a:off x="107504" y="1052736"/>
            <a:ext cx="4572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 smtClean="0">
                <a:solidFill>
                  <a:srgbClr val="336699"/>
                </a:solidFill>
                <a:latin typeface="Arial" charset="0"/>
              </a:rPr>
              <a:t>Инженерные классы</a:t>
            </a:r>
            <a:endParaRPr lang="ru-RU" b="1" dirty="0">
              <a:solidFill>
                <a:srgbClr val="336699"/>
              </a:solidFill>
              <a:latin typeface="Arial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79512" y="5733256"/>
            <a:ext cx="1656184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107504" y="5733256"/>
            <a:ext cx="18722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/>
              <a:t>Победители регионального этапа</a:t>
            </a:r>
          </a:p>
          <a:p>
            <a:endParaRPr lang="ru-RU" sz="400" b="1" dirty="0" smtClean="0"/>
          </a:p>
          <a:p>
            <a:r>
              <a:rPr lang="ru-RU" sz="1000" b="1" dirty="0" smtClean="0"/>
              <a:t>ПРИЗЕРЫ Всероссийского ФИНАЛА</a:t>
            </a:r>
            <a:endParaRPr lang="ru-RU" sz="1000" b="1" dirty="0"/>
          </a:p>
        </p:txBody>
      </p:sp>
      <p:sp>
        <p:nvSpPr>
          <p:cNvPr id="24" name="AutoShape 21"/>
          <p:cNvSpPr>
            <a:spLocks noChangeArrowheads="1"/>
          </p:cNvSpPr>
          <p:nvPr/>
        </p:nvSpPr>
        <p:spPr bwMode="auto">
          <a:xfrm>
            <a:off x="2195513" y="6597650"/>
            <a:ext cx="4968875" cy="260350"/>
          </a:xfrm>
          <a:prstGeom prst="roundRect">
            <a:avLst>
              <a:gd name="adj" fmla="val 16667"/>
            </a:avLst>
          </a:prstGeom>
          <a:solidFill>
            <a:srgbClr val="C5C8E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3203575" y="6524625"/>
            <a:ext cx="2511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400" b="1" dirty="0">
                <a:solidFill>
                  <a:srgbClr val="000066"/>
                </a:solidFill>
              </a:rPr>
              <a:t>http://sch439uv.mskobr.ru/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7892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5"/>
          <p:cNvSpPr>
            <a:spLocks noChangeArrowheads="1"/>
          </p:cNvSpPr>
          <p:nvPr/>
        </p:nvSpPr>
        <p:spPr bwMode="auto">
          <a:xfrm>
            <a:off x="1908175" y="2420938"/>
            <a:ext cx="4752975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 dirty="0">
                <a:solidFill>
                  <a:srgbClr val="006699"/>
                </a:solidFill>
                <a:latin typeface="Arial" charset="0"/>
              </a:rPr>
              <a:t>Спасибо за внимание!</a:t>
            </a:r>
            <a:endParaRPr lang="ru-RU" sz="2000" dirty="0">
              <a:solidFill>
                <a:srgbClr val="006699"/>
              </a:solidFill>
              <a:latin typeface="Arial" charset="0"/>
            </a:endParaRPr>
          </a:p>
          <a:p>
            <a:pPr algn="ctr"/>
            <a:r>
              <a:rPr lang="en-US" sz="2000" dirty="0">
                <a:solidFill>
                  <a:srgbClr val="006699"/>
                </a:solidFill>
                <a:latin typeface="Arial" charset="0"/>
                <a:hlinkClick r:id="rId2"/>
              </a:rPr>
              <a:t>http://sch439uv.mskobr.ru/</a:t>
            </a:r>
            <a:r>
              <a:rPr lang="ru-RU" sz="2000" dirty="0">
                <a:solidFill>
                  <a:srgbClr val="006699"/>
                </a:solidFill>
                <a:latin typeface="Arial" charset="0"/>
              </a:rPr>
              <a:t> </a:t>
            </a:r>
          </a:p>
          <a:p>
            <a:pPr algn="ctr"/>
            <a:r>
              <a:rPr lang="ru-RU" sz="2000" dirty="0">
                <a:solidFill>
                  <a:srgbClr val="006699"/>
                </a:solidFill>
                <a:latin typeface="Arial" charset="0"/>
              </a:rPr>
              <a:t> </a:t>
            </a:r>
            <a:r>
              <a:rPr lang="ru-RU" sz="2000" dirty="0" smtClean="0"/>
              <a:t>+7 (499) 784-49-29</a:t>
            </a:r>
            <a:br>
              <a:rPr lang="ru-RU" sz="2000" dirty="0" smtClean="0"/>
            </a:br>
            <a:endParaRPr lang="ru-RU" sz="2000" dirty="0">
              <a:solidFill>
                <a:srgbClr val="006699"/>
              </a:solidFill>
              <a:latin typeface="Arial" charset="0"/>
            </a:endParaRPr>
          </a:p>
        </p:txBody>
      </p:sp>
      <p:sp>
        <p:nvSpPr>
          <p:cNvPr id="4" name="AutoShape 6"/>
          <p:cNvSpPr>
            <a:spLocks noChangeArrowheads="1"/>
          </p:cNvSpPr>
          <p:nvPr/>
        </p:nvSpPr>
        <p:spPr bwMode="auto">
          <a:xfrm>
            <a:off x="2195513" y="6597650"/>
            <a:ext cx="4968875" cy="260350"/>
          </a:xfrm>
          <a:prstGeom prst="roundRect">
            <a:avLst>
              <a:gd name="adj" fmla="val 16667"/>
            </a:avLst>
          </a:prstGeom>
          <a:solidFill>
            <a:srgbClr val="C5C8E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3203575" y="6524625"/>
            <a:ext cx="2511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400" b="1" dirty="0">
                <a:solidFill>
                  <a:srgbClr val="000066"/>
                </a:solidFill>
              </a:rPr>
              <a:t>http://sch439uv.mskobr.ru/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5118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пециальное оформление">
  <a:themeElements>
    <a:clrScheme name="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пециальное оформление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Техническая">
  <a:themeElements>
    <a:clrScheme name="1_Техническая 1">
      <a:dk1>
        <a:srgbClr val="DBEEF3"/>
      </a:dk1>
      <a:lt1>
        <a:srgbClr val="0C0C0C"/>
      </a:lt1>
      <a:dk2>
        <a:srgbClr val="000000"/>
      </a:dk2>
      <a:lt2>
        <a:srgbClr val="EEECE1"/>
      </a:lt2>
      <a:accent1>
        <a:srgbClr val="4F81BD"/>
      </a:accent1>
      <a:accent2>
        <a:srgbClr val="C0504D"/>
      </a:accent2>
      <a:accent3>
        <a:srgbClr val="AAAAAA"/>
      </a:accent3>
      <a:accent4>
        <a:srgbClr val="090909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_Техническая">
      <a:majorFont>
        <a:latin typeface="Franklin Gothic Book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Техническая 1">
        <a:dk1>
          <a:srgbClr val="DBEEF3"/>
        </a:dk1>
        <a:lt1>
          <a:srgbClr val="0C0C0C"/>
        </a:lt1>
        <a:dk2>
          <a:srgbClr val="000000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AAAAAA"/>
        </a:accent3>
        <a:accent4>
          <a:srgbClr val="090909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1140</TotalTime>
  <Words>629</Words>
  <Application>Microsoft Office PowerPoint</Application>
  <PresentationFormat>Экран (4:3)</PresentationFormat>
  <Paragraphs>145</Paragraphs>
  <Slides>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Arial</vt:lpstr>
      <vt:lpstr>Arial Black</vt:lpstr>
      <vt:lpstr>Calibri</vt:lpstr>
      <vt:lpstr>Franklin Gothic Book</vt:lpstr>
      <vt:lpstr>Wingdings</vt:lpstr>
      <vt:lpstr>Wingdings 2</vt:lpstr>
      <vt:lpstr>Специальное оформление</vt:lpstr>
      <vt:lpstr>1_Техническая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Технопарк</dc:title>
  <dc:creator>User</dc:creator>
  <cp:lastModifiedBy>cdp_bmstu</cp:lastModifiedBy>
  <cp:revision>49</cp:revision>
  <dcterms:created xsi:type="dcterms:W3CDTF">2015-09-08T04:29:00Z</dcterms:created>
  <dcterms:modified xsi:type="dcterms:W3CDTF">2016-11-25T11:16:20Z</dcterms:modified>
</cp:coreProperties>
</file>