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25" r:id="rId2"/>
    <p:sldId id="259" r:id="rId3"/>
    <p:sldId id="261" r:id="rId4"/>
    <p:sldId id="258" r:id="rId5"/>
    <p:sldId id="262" r:id="rId6"/>
    <p:sldId id="33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24" r:id="rId20"/>
    <p:sldId id="322" r:id="rId21"/>
    <p:sldId id="317" r:id="rId22"/>
    <p:sldId id="281" r:id="rId23"/>
    <p:sldId id="321" r:id="rId24"/>
    <p:sldId id="282" r:id="rId25"/>
    <p:sldId id="339" r:id="rId26"/>
    <p:sldId id="283" r:id="rId27"/>
    <p:sldId id="284" r:id="rId28"/>
    <p:sldId id="285" r:id="rId29"/>
    <p:sldId id="345" r:id="rId30"/>
    <p:sldId id="288" r:id="rId31"/>
    <p:sldId id="289" r:id="rId32"/>
    <p:sldId id="340" r:id="rId33"/>
    <p:sldId id="341" r:id="rId34"/>
    <p:sldId id="342" r:id="rId35"/>
    <p:sldId id="343" r:id="rId36"/>
    <p:sldId id="344" r:id="rId37"/>
    <p:sldId id="331" r:id="rId38"/>
    <p:sldId id="335" r:id="rId39"/>
    <p:sldId id="332" r:id="rId40"/>
    <p:sldId id="333" r:id="rId41"/>
    <p:sldId id="334" r:id="rId42"/>
    <p:sldId id="346" r:id="rId43"/>
    <p:sldId id="336" r:id="rId44"/>
    <p:sldId id="330" r:id="rId45"/>
    <p:sldId id="326" r:id="rId46"/>
    <p:sldId id="328" r:id="rId47"/>
    <p:sldId id="290" r:id="rId48"/>
    <p:sldId id="32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800000"/>
    <a:srgbClr val="66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726BB-9DF1-4599-8062-85684530E0F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C1E67-255F-4983-A715-6BDA654E78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1E67-255F-4983-A715-6BDA654E78E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3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571744"/>
            <a:ext cx="9144000" cy="194039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Организация</a:t>
            </a:r>
            <a:b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проектно-исследовательской </a:t>
            </a: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32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для приобретения опыта применения</a:t>
            </a:r>
            <a:br>
              <a:rPr lang="ru-RU" sz="32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научных методов познания</a:t>
            </a:r>
            <a:r>
              <a:rPr lang="ru-RU" sz="3200" dirty="0">
                <a:solidFill>
                  <a:srgbClr val="800000"/>
                </a:solidFill>
              </a:rPr>
              <a:t/>
            </a:r>
            <a:br>
              <a:rPr lang="ru-RU" sz="3200" dirty="0">
                <a:solidFill>
                  <a:srgbClr val="800000"/>
                </a:solidFill>
              </a:rPr>
            </a:b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214950"/>
            <a:ext cx="9144000" cy="1214560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В. Савина</a:t>
            </a:r>
          </a:p>
          <a:p>
            <a:r>
              <a:rPr lang="ru-RU" sz="22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ГБОУ Гимназии № 1538</a:t>
            </a:r>
            <a:endParaRPr lang="ru-RU" sz="2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285728"/>
            <a:ext cx="9144000" cy="1500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</a:t>
            </a:r>
          </a:p>
          <a:p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«Инновационные направления развития профильного обучения в инженерных классах московских школ при взаимодействии с вузами»</a:t>
            </a:r>
            <a:endParaRPr lang="ru-RU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Демонстрация </a:t>
            </a:r>
            <a:b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«Наблюдение </a:t>
            </a:r>
            <a:r>
              <a:rPr lang="ru-RU" sz="2800" b="1" dirty="0">
                <a:solidFill>
                  <a:srgbClr val="990000"/>
                </a:solidFill>
                <a:latin typeface="Monotype Corsiva" pitchFamily="66" charset="0"/>
              </a:rPr>
              <a:t>действия магнитного поля  тока  </a:t>
            </a:r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на </a:t>
            </a:r>
            <a:r>
              <a:rPr lang="ru-RU" sz="2800" b="1" dirty="0">
                <a:solidFill>
                  <a:srgbClr val="990000"/>
                </a:solidFill>
                <a:latin typeface="Monotype Corsiva" pitchFamily="66" charset="0"/>
              </a:rPr>
              <a:t>магнитную </a:t>
            </a:r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стрелку»</a:t>
            </a:r>
            <a:r>
              <a:rPr lang="ru-RU" sz="2800" b="1" dirty="0">
                <a:solidFill>
                  <a:srgbClr val="990000"/>
                </a:solidFill>
                <a:latin typeface="Monotype Corsiva" pitchFamily="66" charset="0"/>
              </a:rPr>
              <a:t/>
            </a:r>
            <a:br>
              <a:rPr lang="ru-RU" sz="2800" b="1" dirty="0">
                <a:solidFill>
                  <a:srgbClr val="990000"/>
                </a:solidFill>
                <a:latin typeface="Monotype Corsiva" pitchFamily="66" charset="0"/>
              </a:rPr>
            </a:br>
            <a:endParaRPr lang="ru-RU" sz="2800" dirty="0">
              <a:solidFill>
                <a:srgbClr val="990000"/>
              </a:solidFill>
            </a:endParaRPr>
          </a:p>
        </p:txBody>
      </p:sp>
      <p:pic>
        <p:nvPicPr>
          <p:cNvPr id="4" name="Picture 5" descr="SDC1308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16" y="1417638"/>
            <a:ext cx="6720368" cy="504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6989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315416"/>
            <a:ext cx="8229600" cy="168578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latin typeface="Monotype Corsiva" pitchFamily="66" charset="0"/>
              </a:rPr>
              <a:t>К</a:t>
            </a:r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оллективное </a:t>
            </a:r>
            <a:r>
              <a:rPr lang="ru-RU" sz="2800" b="1" dirty="0">
                <a:solidFill>
                  <a:srgbClr val="990000"/>
                </a:solidFill>
                <a:latin typeface="Monotype Corsiva" pitchFamily="66" charset="0"/>
              </a:rPr>
              <a:t>исследование «Изучение спектров магнитных полей прямого тока, витка с током и соленоида» </a:t>
            </a:r>
            <a:endParaRPr lang="ru-RU" sz="2800" b="1" dirty="0" smtClean="0">
              <a:solidFill>
                <a:srgbClr val="990000"/>
              </a:solidFill>
              <a:latin typeface="Monotype Corsiva" pitchFamily="66" charset="0"/>
            </a:endParaRPr>
          </a:p>
        </p:txBody>
      </p:sp>
      <p:pic>
        <p:nvPicPr>
          <p:cNvPr id="8196" name="Picture 4" descr="SDC13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815999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053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993300"/>
                </a:solidFill>
                <a:latin typeface="Monotype Corsiva" pitchFamily="66" charset="0"/>
              </a:rPr>
              <a:t>Наблюдение магнитного спектра </a:t>
            </a:r>
            <a: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  <a:t>прямого тока</a:t>
            </a:r>
            <a:b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</a:br>
            <a:endParaRPr lang="ru-RU" sz="2800" dirty="0" smtClean="0"/>
          </a:p>
        </p:txBody>
      </p:sp>
      <p:pic>
        <p:nvPicPr>
          <p:cNvPr id="11268" name="Picture 4" descr="SDC13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816000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2066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C1311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816969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Прямоугольник 5"/>
          <p:cNvSpPr>
            <a:spLocks noChangeArrowheads="1"/>
          </p:cNvSpPr>
          <p:nvPr/>
        </p:nvSpPr>
        <p:spPr bwMode="auto">
          <a:xfrm>
            <a:off x="2000250" y="214313"/>
            <a:ext cx="4929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  <a:t>Магнитный спектр  прямого тока</a:t>
            </a:r>
          </a:p>
        </p:txBody>
      </p:sp>
    </p:spTree>
    <p:extLst>
      <p:ext uri="{BB962C8B-B14F-4D97-AF65-F5344CB8AC3E}">
        <p14:creationId xmlns:p14="http://schemas.microsoft.com/office/powerpoint/2010/main" val="3017743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5"/>
            <a:ext cx="91440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  <a:t>Наблюдение магнитного спектра </a:t>
            </a:r>
            <a:r>
              <a:rPr lang="ru-RU" sz="2800" b="1" dirty="0" smtClean="0">
                <a:solidFill>
                  <a:srgbClr val="993300"/>
                </a:solidFill>
                <a:latin typeface="Monotype Corsiva" pitchFamily="66" charset="0"/>
              </a:rPr>
              <a:t>витка с током</a:t>
            </a:r>
            <a: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  <a:t/>
            </a:r>
            <a:b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</a:br>
            <a:endParaRPr lang="ru-RU" sz="2800" dirty="0" smtClean="0"/>
          </a:p>
        </p:txBody>
      </p:sp>
      <p:pic>
        <p:nvPicPr>
          <p:cNvPr id="13316" name="Picture 4" descr="SDC13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816000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30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DC1310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819341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999209" y="127909"/>
            <a:ext cx="7286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rgbClr val="993300"/>
                </a:solidFill>
                <a:latin typeface="Monotype Corsiva" pitchFamily="66" charset="0"/>
              </a:rPr>
              <a:t>Магнитный спектр </a:t>
            </a:r>
            <a: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  <a:t>витка с током </a:t>
            </a:r>
          </a:p>
        </p:txBody>
      </p:sp>
    </p:spTree>
    <p:extLst>
      <p:ext uri="{BB962C8B-B14F-4D97-AF65-F5344CB8AC3E}">
        <p14:creationId xmlns:p14="http://schemas.microsoft.com/office/powerpoint/2010/main" val="137965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23462" y="10277"/>
            <a:ext cx="91440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  <a:t>Наблюдение магнитного спектра </a:t>
            </a:r>
            <a:r>
              <a:rPr lang="ru-RU" sz="2800" b="1" dirty="0" smtClean="0">
                <a:solidFill>
                  <a:srgbClr val="993300"/>
                </a:solidFill>
                <a:latin typeface="Monotype Corsiva" pitchFamily="66" charset="0"/>
              </a:rPr>
              <a:t>соленоида</a:t>
            </a:r>
            <a: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  <a:t/>
            </a:r>
            <a:br>
              <a:rPr lang="ru-RU" sz="2800" b="1" dirty="0">
                <a:solidFill>
                  <a:srgbClr val="993300"/>
                </a:solidFill>
                <a:latin typeface="Monotype Corsiva" pitchFamily="66" charset="0"/>
              </a:rPr>
            </a:br>
            <a:endParaRPr lang="ru-RU" sz="2800" dirty="0" smtClean="0"/>
          </a:p>
        </p:txBody>
      </p:sp>
      <p:pic>
        <p:nvPicPr>
          <p:cNvPr id="15364" name="Picture 4" descr="SDC132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-1" b="3858"/>
          <a:stretch/>
        </p:blipFill>
        <p:spPr bwMode="auto">
          <a:xfrm>
            <a:off x="1115616" y="908720"/>
            <a:ext cx="6794629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9628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DC1310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01" y="908720"/>
            <a:ext cx="6782207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2327311" y="160738"/>
            <a:ext cx="436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rgbClr val="993300"/>
                </a:solidFill>
                <a:latin typeface="Monotype Corsiva" pitchFamily="66" charset="0"/>
              </a:rPr>
              <a:t>Магнитный спектр  соленоида</a:t>
            </a:r>
            <a:endParaRPr lang="ru-RU" sz="2800" b="1" dirty="0">
              <a:solidFill>
                <a:srgbClr val="9933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5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27384"/>
            <a:ext cx="8229600" cy="79208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rgbClr val="800000"/>
                </a:solidFill>
                <a:latin typeface="Monotype Corsiva" pitchFamily="66" charset="0"/>
              </a:rPr>
              <a:t>Обобщение результатов исследования</a:t>
            </a:r>
          </a:p>
        </p:txBody>
      </p:sp>
      <p:pic>
        <p:nvPicPr>
          <p:cNvPr id="18436" name="Picture 4" descr="SDC1328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36" y="764704"/>
            <a:ext cx="6816000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9049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 descr="compas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470" y="1214423"/>
            <a:ext cx="5738840" cy="5094898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857224" y="214290"/>
            <a:ext cx="72122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Оптимальное решение проблемы – </a:t>
            </a:r>
          </a:p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использование компаса  (в случае постоянного тока)</a:t>
            </a:r>
            <a:endParaRPr lang="ru-RU" sz="2800" b="1" dirty="0">
              <a:solidFill>
                <a:srgbClr val="99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5" y="116632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Пункт 5 ФГОС основного общего образования</a:t>
            </a:r>
            <a:b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утв. приказом Минобрнауки России от 17.12.2010 № 1897</a:t>
            </a: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59632"/>
            <a:ext cx="8572560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основе ФГОС лежит </a:t>
            </a:r>
            <a:r>
              <a:rPr lang="ru-RU" sz="2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системно-деятельностный подход</a:t>
            </a: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который обеспечивает: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формирование </a:t>
            </a:r>
            <a:r>
              <a:rPr lang="ru-RU" sz="2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готовности к саморазвитию </a:t>
            </a: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непрерывному образованию</a:t>
            </a: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 </a:t>
            </a:r>
            <a:b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1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проектирование и конструирование социальной среды </a:t>
            </a: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развития обучающихся в системе образования; </a:t>
            </a:r>
            <a:b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1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активную учебно-познавательную деятельность </a:t>
            </a: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обучающихся; </a:t>
            </a:r>
            <a:b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1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построение образовательного процесса с учетом индивидуальных </a:t>
            </a: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возрастных, психологических и физиологических</a:t>
            </a:r>
            <a:r>
              <a:rPr lang="ru-RU" sz="2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особенностей </a:t>
            </a:r>
            <a:r>
              <a:rPr lang="ru-RU" sz="21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обучающихся. </a:t>
            </a:r>
            <a:endParaRPr lang="ru-RU" sz="21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254" t="35339" r="45660" b="24286"/>
          <a:stretch>
            <a:fillRect/>
          </a:stretch>
        </p:blipFill>
        <p:spPr bwMode="auto">
          <a:xfrm>
            <a:off x="1331640" y="1484784"/>
            <a:ext cx="6590320" cy="491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10" y="0"/>
            <a:ext cx="7786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Оптимальное решение проблемы – </a:t>
            </a:r>
          </a:p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использование  детектора скрытой электропроводки</a:t>
            </a:r>
          </a:p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  (в случае переменного тока тока)</a:t>
            </a:r>
            <a:endParaRPr lang="ru-RU" sz="2800" b="1" dirty="0">
              <a:solidFill>
                <a:srgbClr val="99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DC133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888006" cy="516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2252" y="116632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Рефлексия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1071546"/>
            <a:ext cx="6316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Определение плотностей продуктов питания</a:t>
            </a:r>
            <a:endParaRPr lang="ru-RU" sz="2800" b="1" dirty="0">
              <a:solidFill>
                <a:srgbClr val="99000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C:\Users\Админ\Desktop\IMG_402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928802"/>
            <a:ext cx="4429156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928802"/>
            <a:ext cx="4286248" cy="3275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1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159" t="24623" r="50888" b="26447"/>
          <a:stretch>
            <a:fillRect/>
          </a:stretch>
        </p:blipFill>
        <p:spPr bwMode="auto">
          <a:xfrm>
            <a:off x="428596" y="571480"/>
            <a:ext cx="8282199" cy="570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60648"/>
            <a:ext cx="5567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  <a:latin typeface="Monotype Corsiva" pitchFamily="66" charset="0"/>
              </a:rPr>
              <a:t>Результат коллективного исследования</a:t>
            </a:r>
            <a:endParaRPr lang="ru-RU" sz="2800" b="1" dirty="0">
              <a:solidFill>
                <a:srgbClr val="990000"/>
              </a:solidFill>
              <a:latin typeface="Monotype Corsiva" pitchFamily="66" charset="0"/>
            </a:endParaRPr>
          </a:p>
        </p:txBody>
      </p:sp>
      <p:pic>
        <p:nvPicPr>
          <p:cNvPr id="8" name="Содержимое 7" descr="C:\Users\Админ\Desktop\Документы 1538\Педсовет 29.11.14\фото с урока плотность\2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286676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51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39290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Направления исследовательской деятельности учащихся во внеурочное время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с использованием знаний      с использованием знаний</a:t>
            </a:r>
            <a:b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по курсу физики                     других предметов                                                 </a:t>
            </a:r>
            <a:b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(экологии, химии, биологии)                     </a:t>
            </a: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3143240" y="1571612"/>
            <a:ext cx="500066" cy="428628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500694" y="1571612"/>
            <a:ext cx="500066" cy="428628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Фото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1" y="3500438"/>
            <a:ext cx="409672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12" descr="C:\Users\Админ\Documents\Портфолио 2012-2013\Маша 2012-2013\Фото Маши\1г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096800" cy="307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DC10042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46775"/>
            <a:ext cx="400052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SDC1005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342" y="546775"/>
            <a:ext cx="392909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SDC1003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3016"/>
            <a:ext cx="400052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DC1005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9960" y="3593771"/>
            <a:ext cx="392909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" y="19355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Определение факторов, влияющих на скорость испарения жидкости</a:t>
            </a:r>
            <a:endParaRPr lang="ru-RU" sz="2700" b="1" dirty="0">
              <a:solidFill>
                <a:srgbClr val="99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2717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Изучение действия магнитной силы в магнитных взаимодействиях</a:t>
            </a:r>
            <a:endParaRPr lang="ru-RU" sz="2700" b="1" dirty="0">
              <a:solidFill>
                <a:srgbClr val="990000"/>
              </a:solidFill>
              <a:latin typeface="Monotype Corsiva" pitchFamily="66" charset="0"/>
            </a:endParaRPr>
          </a:p>
        </p:txBody>
      </p:sp>
      <p:pic>
        <p:nvPicPr>
          <p:cNvPr id="10" name="Рисунок 9" descr="2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904" y="577878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4а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51427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5а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904" y="3537520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7а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548430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0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Изучение свободных механических колебаний на примере математического и пружинного маятника </a:t>
            </a:r>
            <a:endParaRPr lang="ru-RU" sz="2700" b="1" dirty="0">
              <a:solidFill>
                <a:srgbClr val="99000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C:\Users\Сергей\Desktop\Новая папка (3)\_DSC1748.JPG"/>
          <p:cNvPicPr/>
          <p:nvPr/>
        </p:nvPicPr>
        <p:blipFill>
          <a:blip r:embed="rId2"/>
          <a:srcRect r="10630"/>
          <a:stretch>
            <a:fillRect/>
          </a:stretch>
        </p:blipFill>
        <p:spPr bwMode="auto">
          <a:xfrm>
            <a:off x="357158" y="901730"/>
            <a:ext cx="3909600" cy="272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Сергей\Desktop\Новая папка (3)\_DSC1768.JPG"/>
          <p:cNvPicPr/>
          <p:nvPr/>
        </p:nvPicPr>
        <p:blipFill>
          <a:blip r:embed="rId3"/>
          <a:srcRect l="10664"/>
          <a:stretch>
            <a:fillRect/>
          </a:stretch>
        </p:blipFill>
        <p:spPr bwMode="auto">
          <a:xfrm>
            <a:off x="4786314" y="923330"/>
            <a:ext cx="39096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Сергей\Desktop\Новая папка (3)\SDC131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606" y="3717032"/>
            <a:ext cx="39096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Сергей\Desktop\Новая папка (3)\SDC131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38020"/>
            <a:ext cx="39096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063" y="35636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Определение факторов, влияющих на эффективность работы солнечной батареи</a:t>
            </a:r>
          </a:p>
        </p:txBody>
      </p:sp>
      <p:pic>
        <p:nvPicPr>
          <p:cNvPr id="7" name="Picture 4" descr="C:\Users\Админ\Desktop\Илья\SDC1749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786050" y="1000108"/>
            <a:ext cx="3600000" cy="2700000"/>
          </a:xfrm>
          <a:prstGeom prst="rect">
            <a:avLst/>
          </a:prstGeom>
          <a:noFill/>
        </p:spPr>
      </p:pic>
      <p:pic>
        <p:nvPicPr>
          <p:cNvPr id="9" name="Picture 4" descr="C:\Users\Админ\Desktop\Илья\SDC1750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42910" y="3857628"/>
            <a:ext cx="3600000" cy="2700000"/>
          </a:xfrm>
          <a:prstGeom prst="rect">
            <a:avLst/>
          </a:prstGeom>
          <a:noFill/>
        </p:spPr>
      </p:pic>
      <p:pic>
        <p:nvPicPr>
          <p:cNvPr id="14" name="Picture 3" descr="C:\Users\Админ\Desktop\Илья\SDC17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857628"/>
            <a:ext cx="3600000" cy="27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715436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Проектно-исследовательская деятельность позволяет приобрести опыт применения эмпирических методов познания: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Операционального (описание, сравнение)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Экспериментального (эксперимент)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Логико-математического (моделирование)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1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ocuments\Портфолио 2012-2013\Сергей 2012-2013\фото Сергея\_DSC1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6295" y="3023183"/>
            <a:ext cx="3565542" cy="3349798"/>
          </a:xfrm>
          <a:prstGeom prst="rect">
            <a:avLst/>
          </a:prstGeom>
          <a:noFill/>
        </p:spPr>
      </p:pic>
      <p:pic>
        <p:nvPicPr>
          <p:cNvPr id="4" name="Picture 4" descr="SDC125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810" y="3022337"/>
            <a:ext cx="4453564" cy="335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14691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Изучение степени влияния сотовой связи на организм человека</a:t>
            </a:r>
          </a:p>
        </p:txBody>
      </p:sp>
      <p:pic>
        <p:nvPicPr>
          <p:cNvPr id="7" name="Рисунок 6" descr="C:\Users\Админ\Documents\НПК Сочи 2009-2010\Фото Томы\SDC101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40328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\Documents\НПК Сочи 2009-2010\Фото Томы\SDC100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422" y="540328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Админ\Documents\НПК Сочи 2009-2010\Фото Томы\SDC101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25" y="3573016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Админ\Documents\НПК Сочи 2009-2010\Фото Томы\SDC101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422" y="3573016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063" y="35636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Моделирование парникового эффекта</a:t>
            </a:r>
          </a:p>
        </p:txBody>
      </p:sp>
      <p:pic>
        <p:nvPicPr>
          <p:cNvPr id="10" name="Рисунок 9" descr="Фото05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629" y="581801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Фото04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579" y="559264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Фото063"/>
          <p:cNvPicPr/>
          <p:nvPr/>
        </p:nvPicPr>
        <p:blipFill>
          <a:blip r:embed="rId4" cstate="print"/>
          <a:srcRect l="6885" t="4117"/>
          <a:stretch>
            <a:fillRect/>
          </a:stretch>
        </p:blipFill>
        <p:spPr bwMode="auto">
          <a:xfrm>
            <a:off x="398934" y="3573016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Фото06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930" y="3573016"/>
            <a:ext cx="39996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9001156" cy="4786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Структура исследовательской работы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Введение</a:t>
            </a:r>
          </a:p>
          <a:p>
            <a:pPr marL="0" lvl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Глава 1 (теоретическая)</a:t>
            </a:r>
          </a:p>
          <a:p>
            <a:pPr marL="0" lvl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Глава 2 (экспериментальная)</a:t>
            </a:r>
          </a:p>
          <a:p>
            <a:pPr marL="0" lvl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Заключение</a:t>
            </a:r>
          </a:p>
          <a:p>
            <a:pPr marL="0" lvl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Библиография</a:t>
            </a:r>
          </a:p>
          <a:p>
            <a:pPr marL="0" lvl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Приложение</a:t>
            </a:r>
          </a:p>
          <a:p>
            <a:pPr marL="0" lvl="0">
              <a:spcBef>
                <a:spcPts val="0"/>
              </a:spcBef>
            </a:pPr>
            <a:endParaRPr lang="ru-RU" sz="28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Админ\Documents\Портфолио 2012-2013\Сергей 2012-2013\фото Сергея\SDC13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000372"/>
            <a:ext cx="4929222" cy="3696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9001156" cy="4786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презентации к выступлению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заставка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эпиграф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тема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объект, предмет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цель, задачи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методы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новизна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этапы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методика проведения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результаты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практическая значимость работы </a:t>
            </a:r>
            <a:endParaRPr lang="ru-RU" sz="28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8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Админ\Desktop\Кузнецов Исследование\Фото Ильи с конференции  19.03.16\SDC17738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32082" t="5360" b="27634"/>
          <a:stretch>
            <a:fillRect/>
          </a:stretch>
        </p:blipFill>
        <p:spPr bwMode="auto">
          <a:xfrm>
            <a:off x="4000496" y="1714488"/>
            <a:ext cx="4974165" cy="3680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9905" y="977092"/>
            <a:ext cx="9153905" cy="514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285728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Трансляция  собственного опыта на фестивалях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5728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Трансляция  собственного опыта на конференциях </a:t>
            </a:r>
          </a:p>
        </p:txBody>
      </p:sp>
      <p:pic>
        <p:nvPicPr>
          <p:cNvPr id="5" name="Picture 2" descr="C:\Users\Админ\Desktop\Кузнецов Исследование\Фото Ильи с конференции  19.03.16\SDC17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40000"/>
          </a:blip>
          <a:srcRect l="21308" r="1844" b="22855"/>
          <a:stretch>
            <a:fillRect/>
          </a:stretch>
        </p:blipFill>
        <p:spPr bwMode="auto">
          <a:xfrm>
            <a:off x="214281" y="928670"/>
            <a:ext cx="4934541" cy="3714776"/>
          </a:xfrm>
          <a:prstGeom prst="rect">
            <a:avLst/>
          </a:prstGeom>
          <a:noFill/>
        </p:spPr>
      </p:pic>
      <p:pic>
        <p:nvPicPr>
          <p:cNvPr id="10242" name="Picture 2" descr="C:\Users\Админ\Desktop\Документы 2015-2016\Кузнецов Исследование\Фото Ильи с конференции  19.03.16\SDC17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71810"/>
            <a:ext cx="4857784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5728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Трансляция  собственного опыта на конференциях </a:t>
            </a:r>
          </a:p>
        </p:txBody>
      </p:sp>
      <p:pic>
        <p:nvPicPr>
          <p:cNvPr id="7" name="Picture 4" descr="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071809"/>
            <a:ext cx="4833971" cy="36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Экскурсия в Мемориальный Музей космонавтики</a:t>
            </a:r>
          </a:p>
        </p:txBody>
      </p:sp>
      <p:pic>
        <p:nvPicPr>
          <p:cNvPr id="5122" name="Picture 2" descr="C:\Users\Админ\Desktop\фотографии все\фотки\IMG_4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17901"/>
            <a:ext cx="4071966" cy="3053975"/>
          </a:xfrm>
          <a:prstGeom prst="rect">
            <a:avLst/>
          </a:prstGeom>
          <a:noFill/>
        </p:spPr>
      </p:pic>
      <p:pic>
        <p:nvPicPr>
          <p:cNvPr id="5123" name="Picture 3" descr="C:\Users\Админ\Desktop\фотографии все\фотки\IMG_4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095778" cy="3071834"/>
          </a:xfrm>
          <a:prstGeom prst="rect">
            <a:avLst/>
          </a:prstGeom>
          <a:noFill/>
        </p:spPr>
      </p:pic>
      <p:pic>
        <p:nvPicPr>
          <p:cNvPr id="5124" name="Picture 4" descr="C:\Users\Админ\Desktop\фотографии все\фотки\IMG_4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4071966" cy="3053975"/>
          </a:xfrm>
          <a:prstGeom prst="rect">
            <a:avLst/>
          </a:prstGeom>
          <a:noFill/>
        </p:spPr>
      </p:pic>
      <p:pic>
        <p:nvPicPr>
          <p:cNvPr id="5125" name="Picture 5" descr="C:\Users\Админ\Desktop\фотографии все\фотки\IMG_4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3643314"/>
            <a:ext cx="4095777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Экскурсия на подводную лодку Б-396</a:t>
            </a:r>
          </a:p>
        </p:txBody>
      </p:sp>
      <p:pic>
        <p:nvPicPr>
          <p:cNvPr id="9218" name="Picture 2" descr="C:\Users\Админ\Desktop\Документы 1538\8д\Все фото 8д  2014-2015\подводная лодка\SDC16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500042"/>
            <a:ext cx="4095777" cy="3071834"/>
          </a:xfrm>
          <a:prstGeom prst="rect">
            <a:avLst/>
          </a:prstGeom>
          <a:noFill/>
        </p:spPr>
      </p:pic>
      <p:pic>
        <p:nvPicPr>
          <p:cNvPr id="9219" name="Picture 3" descr="C:\Users\Админ\Desktop\Документы 1538\8д\Все фото 8д  2014-2015\подводная лодка\SDC16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4095777" cy="3071834"/>
          </a:xfrm>
          <a:prstGeom prst="rect">
            <a:avLst/>
          </a:prstGeom>
          <a:noFill/>
        </p:spPr>
      </p:pic>
      <p:pic>
        <p:nvPicPr>
          <p:cNvPr id="9220" name="Picture 4" descr="C:\Users\Админ\Desktop\Документы 1538\8д\Все фото 8д  2014-2015\подводная лодка\SDC16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643314"/>
            <a:ext cx="4119559" cy="3089670"/>
          </a:xfrm>
          <a:prstGeom prst="rect">
            <a:avLst/>
          </a:prstGeom>
          <a:noFill/>
        </p:spPr>
      </p:pic>
      <p:pic>
        <p:nvPicPr>
          <p:cNvPr id="9221" name="Picture 5" descr="C:\Users\Админ\Desktop\Документы 1538\8д\Все фото 8д  2014-2015\подводная лодка\SDC16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643314"/>
            <a:ext cx="2303875" cy="3071834"/>
          </a:xfrm>
          <a:prstGeom prst="rect">
            <a:avLst/>
          </a:prstGeom>
          <a:noFill/>
        </p:spPr>
      </p:pic>
      <p:pic>
        <p:nvPicPr>
          <p:cNvPr id="9222" name="Picture 6" descr="C:\Users\Админ\Desktop\Документы 1538\8д\Все фото 8д  2014-2015\подводная лодка\SDC16138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715139" y="3643314"/>
            <a:ext cx="2303875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142852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Экскурсия на аэрокосмический факультет МАИ</a:t>
            </a:r>
          </a:p>
        </p:txBody>
      </p:sp>
      <p:pic>
        <p:nvPicPr>
          <p:cNvPr id="6146" name="Picture 2" descr="C:\Users\Админ\Desktop\фотки разобрать\фото 9Д\9. МАИ\20160311_142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4445031" cy="2571768"/>
          </a:xfrm>
          <a:prstGeom prst="rect">
            <a:avLst/>
          </a:prstGeom>
          <a:noFill/>
        </p:spPr>
      </p:pic>
      <p:pic>
        <p:nvPicPr>
          <p:cNvPr id="6147" name="Picture 3" descr="C:\Users\Админ\Desktop\фотки разобрать\фото 9Д\9. МАИ\20160311_141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70"/>
            <a:ext cx="4357718" cy="2571768"/>
          </a:xfrm>
          <a:prstGeom prst="rect">
            <a:avLst/>
          </a:prstGeom>
          <a:noFill/>
        </p:spPr>
      </p:pic>
      <p:pic>
        <p:nvPicPr>
          <p:cNvPr id="6148" name="Picture 4" descr="C:\Users\Админ\Desktop\фотки разобрать\фото 9Д\9. МАИ\20160311_144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643314"/>
            <a:ext cx="4357685" cy="2571768"/>
          </a:xfrm>
          <a:prstGeom prst="rect">
            <a:avLst/>
          </a:prstGeom>
          <a:noFill/>
        </p:spPr>
      </p:pic>
      <p:pic>
        <p:nvPicPr>
          <p:cNvPr id="6149" name="Picture 5" descr="C:\Users\Админ\Desktop\фотки разобрать\фото 9Д\9. МАИ\20160311_144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643314"/>
            <a:ext cx="442915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4481097"/>
            <a:ext cx="6643734" cy="221457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«Исследовать – значит видеть то,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что видели все, и думать так,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как не думал никто».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2400" b="1" i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Альберт Сент-Дьерди</a:t>
            </a:r>
            <a:endParaRPr lang="ru-RU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" name="Picture 2" descr="C:\Users\Админ\Desktop\Документы 1538\Неделя физики с 19.01.15 по 24.01.15\19.01.15 Беседа с дошкольниками\IMG_4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85728"/>
            <a:ext cx="5593824" cy="4195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142852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Экскурсия на аэрокосмический факультет МАИ</a:t>
            </a:r>
          </a:p>
        </p:txBody>
      </p:sp>
      <p:pic>
        <p:nvPicPr>
          <p:cNvPr id="7170" name="Picture 2" descr="C:\Users\Админ\Desktop\фотки разобрать\фото 9Д\9. МАИ\20160311_142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785794"/>
            <a:ext cx="3683026" cy="2071702"/>
          </a:xfrm>
          <a:prstGeom prst="rect">
            <a:avLst/>
          </a:prstGeom>
          <a:noFill/>
        </p:spPr>
      </p:pic>
      <p:pic>
        <p:nvPicPr>
          <p:cNvPr id="7171" name="Picture 3" descr="C:\Users\Админ\Desktop\фотки разобрать\фото 9Д\9. МАИ\20160311_143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4357694"/>
            <a:ext cx="3683027" cy="2071702"/>
          </a:xfrm>
          <a:prstGeom prst="rect">
            <a:avLst/>
          </a:prstGeom>
          <a:noFill/>
        </p:spPr>
      </p:pic>
      <p:pic>
        <p:nvPicPr>
          <p:cNvPr id="7172" name="Picture 4" descr="C:\Users\Админ\Desktop\фотки разобрать\фото 9Д\9. МАИ\20160311_143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00174"/>
            <a:ext cx="2428878" cy="4318005"/>
          </a:xfrm>
          <a:prstGeom prst="rect">
            <a:avLst/>
          </a:prstGeom>
          <a:noFill/>
        </p:spPr>
      </p:pic>
      <p:pic>
        <p:nvPicPr>
          <p:cNvPr id="7173" name="Picture 5" descr="C:\Users\Админ\Desktop\фотки разобрать\фото 9Д\9. МАИ\20160311_1438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500174"/>
            <a:ext cx="2433357" cy="4325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0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Экскурсия на «День открытых дверей» в МАИ</a:t>
            </a:r>
          </a:p>
        </p:txBody>
      </p:sp>
      <p:pic>
        <p:nvPicPr>
          <p:cNvPr id="8194" name="Picture 2" descr="C:\Users\Админ\Desktop\фотки разобрать\фото 9Д\9. МАИ\image-04-04-16-10-55-4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00042"/>
            <a:ext cx="4095779" cy="3071834"/>
          </a:xfrm>
          <a:prstGeom prst="rect">
            <a:avLst/>
          </a:prstGeom>
          <a:noFill/>
        </p:spPr>
      </p:pic>
      <p:pic>
        <p:nvPicPr>
          <p:cNvPr id="8196" name="Picture 4" descr="C:\Users\Админ\Desktop\фотки разобрать\фото 9Д\9. МАИ\image-04-04-16-10-55-3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0042"/>
            <a:ext cx="4095779" cy="3071834"/>
          </a:xfrm>
          <a:prstGeom prst="rect">
            <a:avLst/>
          </a:prstGeom>
          <a:noFill/>
        </p:spPr>
      </p:pic>
      <p:pic>
        <p:nvPicPr>
          <p:cNvPr id="8197" name="Picture 5" descr="C:\Users\Админ\Desktop\фотки разобрать\фото 9Д\9. МАИ\image-04-04-16-10-55-2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643314"/>
            <a:ext cx="4097480" cy="3071834"/>
          </a:xfrm>
          <a:prstGeom prst="rect">
            <a:avLst/>
          </a:prstGeom>
          <a:noFill/>
        </p:spPr>
      </p:pic>
      <p:pic>
        <p:nvPicPr>
          <p:cNvPr id="8199" name="Picture 7" descr="C:\Users\Админ\Desktop\фотографии все\МАИ\20161008_1132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643314"/>
            <a:ext cx="4095778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929718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Цикл занятий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«Введение в инженерную специальность.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Бауманская школа будущих инженеров»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3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Курсы по выбору: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3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«Введение в инженерную специальность»;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23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«Системы автоматического управления»;</a:t>
            </a:r>
            <a:endParaRPr lang="ru-RU" sz="20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«Математика и программирование на службе инженера»;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«Техносферная безопасность».</a:t>
            </a:r>
            <a:endParaRPr lang="ru-RU" sz="20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23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1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8929718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Лабораторные работы технического лабораторного практикума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базе МГТУ им. Баумана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3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«Электрохимическая обработка деталей»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(А. Н.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Мирсков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) 11.10.16;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«Исследование термической обработки металлов и сплавов»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(М. В.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Унчикова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) 20.10.16;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«Определение постоянных модуля изотропного материала (стали) методом тензометрии»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(А. М. Наумов) 25.10.16;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«Металлографический анализ материалов оборонно-промышленного назначения»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(К. О. Базалеева) 27.10.16.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23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1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Лабораторная работа  «Электрохимическая обработка деталей»  (А. Н. </a:t>
            </a:r>
            <a:r>
              <a:rPr lang="ru-RU" sz="2700" b="1" dirty="0" err="1" smtClean="0">
                <a:solidFill>
                  <a:srgbClr val="990000"/>
                </a:solidFill>
                <a:latin typeface="Monotype Corsiva" pitchFamily="66" charset="0"/>
              </a:rPr>
              <a:t>Мирсков</a:t>
            </a:r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)</a:t>
            </a:r>
          </a:p>
        </p:txBody>
      </p:sp>
      <p:pic>
        <p:nvPicPr>
          <p:cNvPr id="4098" name="Picture 2" descr="C:\Users\Админ\Desktop\фотографии все\фотки\фото из институтов\Баумана окт\20161011_153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3786214" cy="2839661"/>
          </a:xfrm>
          <a:prstGeom prst="rect">
            <a:avLst/>
          </a:prstGeom>
          <a:noFill/>
        </p:spPr>
      </p:pic>
      <p:pic>
        <p:nvPicPr>
          <p:cNvPr id="4099" name="Picture 3" descr="C:\Users\Админ\Desktop\фотографии все\фотки\фото из институтов\Баумана окт\20161011_153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857232"/>
            <a:ext cx="3857652" cy="2893239"/>
          </a:xfrm>
          <a:prstGeom prst="rect">
            <a:avLst/>
          </a:prstGeom>
          <a:noFill/>
        </p:spPr>
      </p:pic>
      <p:pic>
        <p:nvPicPr>
          <p:cNvPr id="4100" name="Picture 4" descr="C:\Users\Админ\Desktop\фотографии все\фотки\фото из институтов\Баумана окт\20161011_161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857628"/>
            <a:ext cx="3810028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285728"/>
            <a:ext cx="914399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Лабораторная работа </a:t>
            </a:r>
          </a:p>
          <a:p>
            <a:pPr algn="ctr"/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«Металлографический анализ материалов оборонно-промышленного назначения»  (К. О. Базалеева)</a:t>
            </a:r>
          </a:p>
        </p:txBody>
      </p:sp>
      <p:pic>
        <p:nvPicPr>
          <p:cNvPr id="1028" name="Picture 4" descr="C:\Users\Админ\Desktop\фотографии все\27.10.16 10Д Бауманка\20161020_162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00240"/>
            <a:ext cx="2486042" cy="4143404"/>
          </a:xfrm>
          <a:prstGeom prst="rect">
            <a:avLst/>
          </a:prstGeom>
          <a:noFill/>
        </p:spPr>
      </p:pic>
      <p:pic>
        <p:nvPicPr>
          <p:cNvPr id="1029" name="Picture 5" descr="C:\Users\Админ\Desktop\фотографии все\27.10.16 10Д Бауманка\20161020_162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000240"/>
            <a:ext cx="2486160" cy="4143600"/>
          </a:xfrm>
          <a:prstGeom prst="rect">
            <a:avLst/>
          </a:prstGeom>
          <a:noFill/>
        </p:spPr>
      </p:pic>
      <p:pic>
        <p:nvPicPr>
          <p:cNvPr id="1027" name="Picture 3" descr="C:\Users\Админ\Desktop\фотографии все\27.10.16 10Д Бауманка\20161020_161059.jpg"/>
          <p:cNvPicPr>
            <a:picLocks noChangeAspect="1" noChangeArrowheads="1"/>
          </p:cNvPicPr>
          <p:nvPr/>
        </p:nvPicPr>
        <p:blipFill>
          <a:blip r:embed="rId4" cstate="print"/>
          <a:srcRect r="8593" b="4427"/>
          <a:stretch>
            <a:fillRect/>
          </a:stretch>
        </p:blipFill>
        <p:spPr bwMode="auto">
          <a:xfrm>
            <a:off x="2786050" y="1571612"/>
            <a:ext cx="3587472" cy="2357454"/>
          </a:xfrm>
          <a:prstGeom prst="rect">
            <a:avLst/>
          </a:prstGeom>
          <a:noFill/>
        </p:spPr>
      </p:pic>
      <p:pic>
        <p:nvPicPr>
          <p:cNvPr id="1034" name="Picture 10" descr="C:\Users\Админ\Desktop\фотографии все\Фото Бауманка\20161027_165243.jpg"/>
          <p:cNvPicPr>
            <a:picLocks noChangeAspect="1" noChangeArrowheads="1"/>
          </p:cNvPicPr>
          <p:nvPr/>
        </p:nvPicPr>
        <p:blipFill>
          <a:blip r:embed="rId5" cstate="print"/>
          <a:srcRect t="8572"/>
          <a:stretch>
            <a:fillRect/>
          </a:stretch>
        </p:blipFill>
        <p:spPr bwMode="auto">
          <a:xfrm>
            <a:off x="2786050" y="4171934"/>
            <a:ext cx="3571900" cy="244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Лабораторная работа </a:t>
            </a:r>
            <a:b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</a:br>
            <a:r>
              <a:rPr lang="ru-RU" sz="2700" b="1" dirty="0" smtClean="0">
                <a:solidFill>
                  <a:srgbClr val="990000"/>
                </a:solidFill>
                <a:latin typeface="Monotype Corsiva" pitchFamily="66" charset="0"/>
              </a:rPr>
              <a:t>«Определение постоянных модуля изотропного материала (стали) методом тензометрии» (А. М. Наумов)</a:t>
            </a:r>
            <a:endParaRPr lang="ru-RU" sz="2700" dirty="0"/>
          </a:p>
        </p:txBody>
      </p:sp>
      <p:pic>
        <p:nvPicPr>
          <p:cNvPr id="3074" name="Picture 2" descr="C:\Users\Админ\Desktop\фотографии все\Фото Бауманка\20161025_164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309" r="23956" b="13172"/>
          <a:stretch>
            <a:fillRect/>
          </a:stretch>
        </p:blipFill>
        <p:spPr bwMode="auto">
          <a:xfrm>
            <a:off x="214282" y="1357298"/>
            <a:ext cx="4214842" cy="2696074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425" r="6241" b="9474"/>
          <a:stretch>
            <a:fillRect/>
          </a:stretch>
        </p:blipFill>
        <p:spPr bwMode="auto">
          <a:xfrm>
            <a:off x="214282" y="4214818"/>
            <a:ext cx="42148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 l="12447" r="3008" b="9474"/>
          <a:stretch>
            <a:fillRect/>
          </a:stretch>
        </p:blipFill>
        <p:spPr bwMode="auto">
          <a:xfrm>
            <a:off x="4572000" y="1357298"/>
            <a:ext cx="435771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3724" r="2424" b="8037"/>
          <a:stretch>
            <a:fillRect/>
          </a:stretch>
        </p:blipFill>
        <p:spPr bwMode="auto">
          <a:xfrm>
            <a:off x="4572000" y="4214818"/>
            <a:ext cx="439884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8786874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Проектно-исследовательская деятельность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позволяет учащимся лучше усвоить учебный материал, повысить качество образования;</a:t>
            </a:r>
          </a:p>
          <a:p>
            <a:pPr marL="0" indent="0" algn="just">
              <a:spcBef>
                <a:spcPts val="0"/>
              </a:spcBef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способствует личностному, социальному, познавательному и коммуникативному развитию.</a:t>
            </a:r>
          </a:p>
        </p:txBody>
      </p:sp>
      <p:pic>
        <p:nvPicPr>
          <p:cNvPr id="4" name="Picture 4" descr="SDC126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143248"/>
            <a:ext cx="4643470" cy="348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8786874" cy="47149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100 % поступление в вузы (бюджет) в 2015 г.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45%  МИРЭА – государственный технический университет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11 % Московский государственный строительный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     университет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11% МГТУ им. Баумана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11% Московский технологический институт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11% Институт информационных технологий (г. Зеленоград)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11% Воронежская военная академия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52"/>
            <a:ext cx="9144000" cy="6572272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реализации исследовательского подхода в обучении: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Формы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реализации исследовательского подхода в обучении: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8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1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l="32243" t="30936" r="50888" b="45388"/>
          <a:stretch>
            <a:fillRect/>
          </a:stretch>
        </p:blipFill>
        <p:spPr bwMode="auto">
          <a:xfrm>
            <a:off x="3357554" y="1142984"/>
            <a:ext cx="28956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31771" t="69254" r="50000" b="11366"/>
          <a:stretch>
            <a:fillRect/>
          </a:stretch>
        </p:blipFill>
        <p:spPr bwMode="auto">
          <a:xfrm>
            <a:off x="3428992" y="4714884"/>
            <a:ext cx="312541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15370" cy="27146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исследовательской деятельности учащихся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уроках физики                    во внеурочное время</a:t>
            </a:r>
            <a:b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3071802" y="1571612"/>
            <a:ext cx="571504" cy="500066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500694" y="1571612"/>
            <a:ext cx="571504" cy="500066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Админ\Desktop\всякие фото разобрать\26.02.15 Открытый урок\20160226_105435.jpg"/>
          <p:cNvPicPr>
            <a:picLocks noChangeAspect="1" noChangeArrowheads="1"/>
          </p:cNvPicPr>
          <p:nvPr/>
        </p:nvPicPr>
        <p:blipFill>
          <a:blip r:embed="rId2" cstate="print"/>
          <a:srcRect l="1708" r="2667"/>
          <a:stretch>
            <a:fillRect/>
          </a:stretch>
        </p:blipFill>
        <p:spPr bwMode="auto">
          <a:xfrm>
            <a:off x="285720" y="3071810"/>
            <a:ext cx="4000528" cy="2571768"/>
          </a:xfrm>
          <a:prstGeom prst="rect">
            <a:avLst/>
          </a:prstGeom>
          <a:noFill/>
        </p:spPr>
      </p:pic>
      <p:pic>
        <p:nvPicPr>
          <p:cNvPr id="19" name="Picture 4" descr="SDC12514"/>
          <p:cNvPicPr>
            <a:picLocks noChangeAspect="1" noChangeArrowheads="1"/>
          </p:cNvPicPr>
          <p:nvPr/>
        </p:nvPicPr>
        <p:blipFill>
          <a:blip r:embed="rId3" cstate="print"/>
          <a:srcRect t="7843"/>
          <a:stretch>
            <a:fillRect/>
          </a:stretch>
        </p:blipFill>
        <p:spPr bwMode="auto">
          <a:xfrm>
            <a:off x="4857752" y="3071810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71546"/>
            <a:ext cx="9001156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1. Организация исследовательской деятельности учащихся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уроках физики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уроке изучения нового материала по теме «Магнитное поле и его свойства» (8 класс)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на повторительно-обобщающем уроке  «Повторение темы «Плотность вещества»» (7 класс)</a:t>
            </a:r>
            <a:endParaRPr lang="ru-RU" sz="24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2. Организация исследовательской деятельности учащихся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 внеурочное время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рямоугольник 6"/>
          <p:cNvSpPr>
            <a:spLocks noChangeArrowheads="1"/>
          </p:cNvSpPr>
          <p:nvPr/>
        </p:nvSpPr>
        <p:spPr bwMode="auto">
          <a:xfrm>
            <a:off x="1143000" y="0"/>
            <a:ext cx="678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00100" lvl="1" indent="-342900" algn="ctr"/>
            <a:r>
              <a:rPr lang="ru-RU" sz="4000" b="1" dirty="0">
                <a:solidFill>
                  <a:srgbClr val="993300"/>
                </a:solidFill>
                <a:latin typeface="Times New Roman" pitchFamily="18" charset="0"/>
              </a:rPr>
              <a:t>Проблемная ситуация</a:t>
            </a:r>
            <a:r>
              <a:rPr lang="ru-RU" dirty="0"/>
              <a:t> </a:t>
            </a:r>
          </a:p>
        </p:txBody>
      </p:sp>
      <p:sp>
        <p:nvSpPr>
          <p:cNvPr id="2052" name="Прямоугольник 7"/>
          <p:cNvSpPr>
            <a:spLocks noChangeArrowheads="1"/>
          </p:cNvSpPr>
          <p:nvPr/>
        </p:nvSpPr>
        <p:spPr bwMode="auto">
          <a:xfrm>
            <a:off x="304800" y="5638800"/>
            <a:ext cx="861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lvl="1" indent="-514350" algn="ctr"/>
            <a:r>
              <a:rPr lang="ru-RU" sz="2800" b="1" dirty="0">
                <a:solidFill>
                  <a:srgbClr val="663300"/>
                </a:solidFill>
                <a:latin typeface="Times New Roman" pitchFamily="18" charset="0"/>
              </a:rPr>
              <a:t>Как вбить в стену гвоздь, </a:t>
            </a:r>
          </a:p>
          <a:p>
            <a:pPr marL="514350" lvl="1" indent="-514350" algn="ctr"/>
            <a:r>
              <a:rPr lang="ru-RU" sz="2800" b="1" dirty="0">
                <a:solidFill>
                  <a:srgbClr val="663300"/>
                </a:solidFill>
                <a:latin typeface="Times New Roman" pitchFamily="18" charset="0"/>
              </a:rPr>
              <a:t>не повредив электропроводки? </a:t>
            </a:r>
          </a:p>
        </p:txBody>
      </p:sp>
      <p:sp>
        <p:nvSpPr>
          <p:cNvPr id="2053" name="Прямоугольник 8"/>
          <p:cNvSpPr>
            <a:spLocks noChangeArrowheads="1"/>
          </p:cNvSpPr>
          <p:nvPr/>
        </p:nvSpPr>
        <p:spPr bwMode="auto">
          <a:xfrm>
            <a:off x="2895600" y="685800"/>
            <a:ext cx="3360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514350" lvl="1" indent="-514350" algn="ctr"/>
            <a:r>
              <a:rPr lang="ru-RU" sz="2800" b="1" dirty="0">
                <a:solidFill>
                  <a:srgbClr val="663300"/>
                </a:solidFill>
                <a:latin typeface="Times New Roman" pitchFamily="18" charset="0"/>
              </a:rPr>
              <a:t>Дома идёт ремонт. </a:t>
            </a:r>
          </a:p>
        </p:txBody>
      </p:sp>
      <p:pic>
        <p:nvPicPr>
          <p:cNvPr id="48130" name="Picture 2" descr="http://wyksa-r.ru/media/wyksarru/78_17895/11.jpg"/>
          <p:cNvPicPr>
            <a:picLocks noChangeAspect="1" noChangeArrowheads="1"/>
          </p:cNvPicPr>
          <p:nvPr/>
        </p:nvPicPr>
        <p:blipFill>
          <a:blip r:embed="rId2"/>
          <a:srcRect r="3500"/>
          <a:stretch>
            <a:fillRect/>
          </a:stretch>
        </p:blipFill>
        <p:spPr bwMode="auto">
          <a:xfrm>
            <a:off x="1428728" y="1285860"/>
            <a:ext cx="6215106" cy="4291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73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00100" lvl="1" indent="-342900" algn="ctr"/>
            <a:r>
              <a:rPr lang="ru-RU" sz="4000" b="1" dirty="0">
                <a:solidFill>
                  <a:srgbClr val="993300"/>
                </a:solidFill>
                <a:latin typeface="Times New Roman" pitchFamily="18" charset="0"/>
              </a:rPr>
              <a:t>Проблемная ситуация</a:t>
            </a:r>
            <a:r>
              <a:rPr lang="ru-RU" dirty="0"/>
              <a:t> </a:t>
            </a:r>
          </a:p>
          <a:p>
            <a:pPr algn="ctr"/>
            <a:r>
              <a:rPr lang="ru-RU" sz="2800" b="1" dirty="0">
                <a:solidFill>
                  <a:srgbClr val="663300"/>
                </a:solidFill>
                <a:latin typeface="Times New Roman" pitchFamily="18" charset="0"/>
              </a:rPr>
              <a:t>На полу под слоем линолеума </a:t>
            </a:r>
          </a:p>
          <a:p>
            <a:pPr algn="ctr"/>
            <a:r>
              <a:rPr lang="ru-RU" sz="2800" b="1" dirty="0">
                <a:solidFill>
                  <a:srgbClr val="663300"/>
                </a:solidFill>
                <a:latin typeface="Times New Roman" pitchFamily="18" charset="0"/>
              </a:rPr>
              <a:t>проложен прямой изолированный   провод. </a:t>
            </a:r>
            <a:endParaRPr lang="ru-RU" sz="28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381000" y="5638800"/>
            <a:ext cx="853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  <a:latin typeface="Times New Roman" pitchFamily="18" charset="0"/>
              </a:rPr>
              <a:t>Как определить   местонахождение провода, </a:t>
            </a:r>
          </a:p>
          <a:p>
            <a:pPr algn="ctr"/>
            <a:r>
              <a:rPr lang="ru-RU" sz="2800" b="1" dirty="0">
                <a:solidFill>
                  <a:srgbClr val="663300"/>
                </a:solidFill>
                <a:latin typeface="Times New Roman" pitchFamily="18" charset="0"/>
              </a:rPr>
              <a:t>не вскрывая линолеума?</a:t>
            </a:r>
            <a:endParaRPr lang="ru-RU" sz="2800" i="1" dirty="0">
              <a:solidFill>
                <a:srgbClr val="663300"/>
              </a:solidFill>
              <a:latin typeface="Times New Roman" pitchFamily="18" charset="0"/>
            </a:endParaRPr>
          </a:p>
        </p:txBody>
      </p:sp>
      <p:pic>
        <p:nvPicPr>
          <p:cNvPr id="47106" name="Picture 2" descr="http://aquagroup.ru/sites/main/public/data/imgs/review/linoleum_na_naturalnoy_osno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643050"/>
            <a:ext cx="4218800" cy="3997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40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1054</TotalTime>
  <Words>667</Words>
  <Application>Microsoft Office PowerPoint</Application>
  <PresentationFormat>Экран (4:3)</PresentationFormat>
  <Paragraphs>156</Paragraphs>
  <Slides>48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Monotype Corsiva</vt:lpstr>
      <vt:lpstr>Times New Roman</vt:lpstr>
      <vt:lpstr>Тема Office</vt:lpstr>
      <vt:lpstr>Организация проектно-исследовательской деятельности  для приобретения опыта применения научных методов познания </vt:lpstr>
      <vt:lpstr>Пункт 5 ФГОС основного общего образования  утв. приказом Минобрнауки России от 17.12.2010 № 1897</vt:lpstr>
      <vt:lpstr>Презентация PowerPoint</vt:lpstr>
      <vt:lpstr>Презентация PowerPoint</vt:lpstr>
      <vt:lpstr>Презентация PowerPoint</vt:lpstr>
      <vt:lpstr>Организация исследовательской деятельности учащихся   на уроках физики                    во внеурочное время </vt:lpstr>
      <vt:lpstr>Презентация PowerPoint</vt:lpstr>
      <vt:lpstr>Презентация PowerPoint</vt:lpstr>
      <vt:lpstr>Презентация PowerPoint</vt:lpstr>
      <vt:lpstr>Демонстрация  «Наблюдение действия магнитного поля  тока  на магнитную стрелку» </vt:lpstr>
      <vt:lpstr>Коллективное исследование «Изучение спектров магнитных полей прямого тока, витка с током и соленоида» </vt:lpstr>
      <vt:lpstr>Наблюдение магнитного спектра прямого тока </vt:lpstr>
      <vt:lpstr>Презентация PowerPoint</vt:lpstr>
      <vt:lpstr>Наблюдение магнитного спектра витка с током </vt:lpstr>
      <vt:lpstr>Презентация PowerPoint</vt:lpstr>
      <vt:lpstr>Наблюдение магнитного спектра соленоида </vt:lpstr>
      <vt:lpstr>Презентация PowerPoint</vt:lpstr>
      <vt:lpstr>Обобщение результатов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исследовательской деятельности учащихся во внеурочное время   с использованием знаний      с использованием знаний     по курсу физики                     других предметов                                                                                                        (экологии, химии, биологии)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Лабораторная работа  «Определение постоянных модуля изотропного материала (стали) методом тензометрии» (А. М. Наумов)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cdp_bmstu</cp:lastModifiedBy>
  <cp:revision>111</cp:revision>
  <dcterms:created xsi:type="dcterms:W3CDTF">2015-11-05T08:09:45Z</dcterms:created>
  <dcterms:modified xsi:type="dcterms:W3CDTF">2016-11-25T11:18:46Z</dcterms:modified>
</cp:coreProperties>
</file>