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311" r:id="rId2"/>
    <p:sldId id="314" r:id="rId3"/>
    <p:sldId id="309" r:id="rId4"/>
    <p:sldId id="310" r:id="rId5"/>
    <p:sldId id="275" r:id="rId6"/>
    <p:sldId id="287" r:id="rId7"/>
    <p:sldId id="278" r:id="rId8"/>
    <p:sldId id="279" r:id="rId9"/>
    <p:sldId id="281" r:id="rId10"/>
    <p:sldId id="282" r:id="rId11"/>
    <p:sldId id="284" r:id="rId12"/>
    <p:sldId id="285" r:id="rId13"/>
    <p:sldId id="286" r:id="rId14"/>
    <p:sldId id="288" r:id="rId15"/>
    <p:sldId id="294" r:id="rId16"/>
    <p:sldId id="297" r:id="rId17"/>
    <p:sldId id="290" r:id="rId18"/>
    <p:sldId id="295" r:id="rId19"/>
    <p:sldId id="291" r:id="rId20"/>
    <p:sldId id="292" r:id="rId21"/>
    <p:sldId id="312" r:id="rId22"/>
    <p:sldId id="300" r:id="rId23"/>
    <p:sldId id="305" r:id="rId24"/>
    <p:sldId id="306" r:id="rId25"/>
    <p:sldId id="301" r:id="rId26"/>
    <p:sldId id="307" r:id="rId27"/>
    <p:sldId id="315" r:id="rId28"/>
    <p:sldId id="302" r:id="rId29"/>
    <p:sldId id="308" r:id="rId30"/>
    <p:sldId id="303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8000"/>
    <a:srgbClr val="FF0000"/>
    <a:srgbClr val="FFFF00"/>
    <a:srgbClr val="000099"/>
    <a:srgbClr val="800080"/>
    <a:srgbClr val="33CC3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server\&#1055;&#1056;&#1054;&#1060;&#1048;&#1051;&#1068;&#1053;&#1067;&#1045;%20&#1064;&#1050;&#1054;&#1051;&#1067;\&#1055;&#1086;&#1089;&#1090;&#1091;&#1087;&#1083;&#1077;&#1085;&#1080;&#1077;%202016\&#1044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Поступление школьников в Университет </a:t>
            </a:r>
            <a:r>
              <a:rPr lang="ru-RU" sz="3200" dirty="0"/>
              <a:t>из Москвы и Московской области </a:t>
            </a:r>
          </a:p>
        </c:rich>
      </c:tx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4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E35-4DAE-9BBB-213A1A22A6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4433; </a:t>
                    </a:r>
                    <a:r>
                      <a:rPr lang="en-US" b="1" dirty="0"/>
                      <a:t>78%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35-4DAE-9BBB-213A1A22A6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1273; </a:t>
                    </a:r>
                    <a:r>
                      <a:rPr lang="en-US" b="1" dirty="0"/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5-4DAE-9BBB-213A1A22A6E7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Лист1!$C$1:$C$4</c:f>
              <c:strCache>
                <c:ptCount val="4"/>
                <c:pt idx="0">
                  <c:v>Число заявлений из других образовательных организаций</c:v>
                </c:pt>
                <c:pt idx="1">
                  <c:v>Число заявлений учащихся профильных образовательных организаций</c:v>
                </c:pt>
                <c:pt idx="2">
                  <c:v>Прошедшие конкурсный отбор учащиеся профильных образовательных организаций</c:v>
                </c:pt>
                <c:pt idx="3">
                  <c:v>Непрошедшие конкурсный отбор учащиеся профильных образовательных организаций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4433</c:v>
                </c:pt>
                <c:pt idx="2">
                  <c:v>735</c:v>
                </c:pt>
                <c:pt idx="3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35-4DAE-9BBB-213A1A22A6E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>
        <c:manualLayout>
          <c:xMode val="edge"/>
          <c:yMode val="edge"/>
          <c:x val="3.7550634295713051E-2"/>
          <c:y val="0.72502449693788362"/>
          <c:w val="0.91517639982502119"/>
          <c:h val="0.27497550306211732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F686F8-A31A-4E88-B3F8-7E19FC7EB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8A1D-54A7-411D-97D1-151E290C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F19D-AC41-4B76-A547-3D10F7A1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7553-FF1D-4520-B4F9-4132ED32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0090-F000-43BD-A7B2-4E9CD9779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CE22-B04D-4BAC-BE72-2371F0C15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E29D-5AD3-4D2B-846E-057AFD91D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A1A05C-62FB-4125-8CBB-0CB326F2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C124-5FDA-4A2D-A1B3-5C6B9A66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F92E-393A-4032-BF16-4DBDD0B4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8B12-C2BF-4320-84C3-2A1B3A350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B663-A704-480A-A436-847CCE3A0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49932-DA83-4F02-BD2A-BF4C23DE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13" r:id="rId2"/>
    <p:sldLayoutId id="2147484414" r:id="rId3"/>
    <p:sldLayoutId id="2147484415" r:id="rId4"/>
    <p:sldLayoutId id="2147484422" r:id="rId5"/>
    <p:sldLayoutId id="2147484423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pedagog@mipk.r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625" y="142852"/>
            <a:ext cx="8458200" cy="35147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Инновационные направления развития профильного обучения в инженерных классах при взаимодействии с МГТУ им. Н.Э. Баумана</a:t>
            </a:r>
            <a:endParaRPr lang="ru-RU" sz="3200" dirty="0"/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4143375"/>
            <a:ext cx="5614988" cy="2071688"/>
          </a:xfrm>
        </p:spPr>
        <p:txBody>
          <a:bodyPr/>
          <a:lstStyle/>
          <a:p>
            <a:pPr marL="63500" eaLnBrk="1" hangingPunct="1"/>
            <a:r>
              <a:rPr lang="ru-RU" dirty="0" smtClean="0"/>
              <a:t>Начальник отдела взаимодействия с профильными школами ЦДП </a:t>
            </a:r>
          </a:p>
          <a:p>
            <a:pPr marL="63500" eaLnBrk="1" hangingPunct="1"/>
            <a:r>
              <a:rPr lang="ru-RU" dirty="0" smtClean="0"/>
              <a:t>МГТУ им. Н.Э.Баумана,</a:t>
            </a:r>
          </a:p>
          <a:p>
            <a:pPr marL="63500" eaLnBrk="1" hangingPunct="1"/>
            <a:r>
              <a:rPr lang="ru-RU" dirty="0" smtClean="0"/>
              <a:t>к.т.н., доцент,</a:t>
            </a:r>
          </a:p>
          <a:p>
            <a:pPr marL="63500" eaLnBrk="1" hangingPunct="1"/>
            <a:r>
              <a:rPr lang="ru-RU" b="1" dirty="0" smtClean="0"/>
              <a:t>Зеленцова Н.Ф.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396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Научно-учебный центр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Управления в кризисных ситуациях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14339" name="Picture 3" descr="IMG_20151208_165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20151203_1654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57200"/>
            <a:ext cx="373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20150929_170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3505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029200" y="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Центре управления полетами и Молодежный космический центр:</a:t>
            </a:r>
            <a:endParaRPr lang="ru-RU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IMG_20151209_1621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33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IMG_20150916_1713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90800"/>
            <a:ext cx="27527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006475"/>
          </a:xfrm>
          <a:noFill/>
        </p:spPr>
        <p:txBody>
          <a:bodyPr/>
          <a:lstStyle/>
          <a:p>
            <a:pPr algn="ctr" eaLnBrk="1" hangingPunct="1"/>
            <a:r>
              <a:rPr lang="ru-RU" altLang="ko-KR" sz="1800" b="1" smtClean="0">
                <a:solidFill>
                  <a:schemeClr val="tx1"/>
                </a:solidFill>
                <a:latin typeface="Times New Roman" pitchFamily="18" charset="0"/>
                <a:cs typeface="맑은 고딕"/>
              </a:rPr>
              <a:t>В Дмитровском филиале МГТУ им. Н.Э. Баумана учащиеся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ознакомились с работой современного оборудования научных лабораторий «Робототехника», «Современные машиностроительные технологии», «Космические аппараты и ракеты носители».</a:t>
            </a:r>
          </a:p>
        </p:txBody>
      </p:sp>
      <p:pic>
        <p:nvPicPr>
          <p:cNvPr id="15363" name="Picture 3" descr="Фото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714500"/>
            <a:ext cx="35861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Фото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3860800"/>
            <a:ext cx="35829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Фото 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85938"/>
            <a:ext cx="34083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Фото 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789363"/>
            <a:ext cx="34909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571500" y="571500"/>
            <a:ext cx="7772400" cy="5000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 кафедрах и в научных лабораториях  Университета: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05200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imag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95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IMG_02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295400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63"/>
            <a:ext cx="9144000" cy="936625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Проведены 10 семинаров и практических занятий для руководителей и педагогов образовательных организаций города Москвы  по наиболее сложным вопросам профильного инженерно-технического обучения:</a:t>
            </a:r>
          </a:p>
        </p:txBody>
      </p:sp>
      <p:pic>
        <p:nvPicPr>
          <p:cNvPr id="17411" name="Picture 5" descr="20151022_162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7712">
            <a:off x="347663" y="2047875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IMG_1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068638"/>
            <a:ext cx="26289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\\Zelentsova\общая\СУБСИДИИ\заявка Субсидии 15\Семинары\Для презентации\Фото педагоги\IMG_44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29194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\\Zelentsova\общая\СУБСИДИИ\заявка Субсидии 15\Семинары\Для презентации\Фото педагоги\IMG_28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2071688"/>
            <a:ext cx="327183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5288" y="6553200"/>
            <a:ext cx="8313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Количество руководителей и педагогов, принявших участие в семинарах – 263 человек.</a:t>
            </a:r>
          </a:p>
        </p:txBody>
      </p:sp>
      <p:pic>
        <p:nvPicPr>
          <p:cNvPr id="17416" name="Picture 10" descr="20160421_1645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620356">
            <a:off x="5292725" y="4365625"/>
            <a:ext cx="3656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" y="642938"/>
            <a:ext cx="8248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 и практические занятия для педагогов профильных школ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sz="half" idx="2"/>
          </p:nvPr>
        </p:nvSpPr>
        <p:spPr>
          <a:xfrm>
            <a:off x="0" y="428625"/>
            <a:ext cx="9144000" cy="45370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Проведена 27.11. 2015 г. городская научно-методическая конференция «Непрерывное профильное инженерно-техническое обучение: проблемы и перспективы» (Приказ ректора № 02.01 – 03/1788 от 06.11.2015 г.).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Участниками конференции стали 263 человека: руководители Департамента образования и городского Методического Центра; руководители образовательных учреждений и педагоги города Москвы, работающие по программам профильного обучения в инженерных классах; научные сотрудники и преподаватели Университета.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В рамках конференции работали  3 секции: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Секция № 1: «Методологические проблемы поиска форм, видов и содержания внеурочной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деятельности при реализации ФГОС основного и среднего общего образования. Профильное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обучение по физике»;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Секция № 2: «Методологические проблемы поиска форм, видов и содержания внеурочной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деятельности при реализации ФГОС основного и среднего общего образования. Профильное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обучение по математике»;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Секция № 3: «Методологические проблемы поиска форм, видов и содержания внеурочной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деятельности при реализации ФГОС основного и среднего общего образования. Профильное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обучение по предмету техника и технологии. Организация и руководство проектно-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исследовательской деятельностью учащихся».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Участники конференции посетили международный научно-образовательный центр «Функциональные микро/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</a:rPr>
              <a:t>наносистемы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</a:rPr>
              <a:t>»: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200" b="1" dirty="0" smtClean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435" name="Picture 4" descr="IMG_1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87863"/>
            <a:ext cx="35575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20151127_1335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78338"/>
            <a:ext cx="423068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7772400" cy="12144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Цикл выездных занятий - профориентационных консультаций для обучающихся и их родителей «МГТУ им. Н.Э. Баумана – школа подготовки инженеров» в марте-апреле 2016 г.                                         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60433" name="Group 17"/>
          <p:cNvGraphicFramePr>
            <a:graphicFrameLocks noGrp="1"/>
          </p:cNvGraphicFramePr>
          <p:nvPr>
            <p:ph type="clipArt" sz="half" idx="1"/>
          </p:nvPr>
        </p:nvGraphicFramePr>
        <p:xfrm>
          <a:off x="0" y="5789613"/>
          <a:ext cx="9144000" cy="9144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В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образовательных организациях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города Москвы проведены презентации МГТУ им. Н.Э. Баумана и раскрыты возможности профильного инженерно-технического обучения для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2218 школьников и более 100 родителей.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65" name="Picture 9" descr="IMG_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31670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IMG_0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29000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DSC04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636838"/>
            <a:ext cx="32035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0925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Научно-методическая и организационная поддержка профильного инженерно-технического обучения в школах</a:t>
            </a:r>
          </a:p>
        </p:txBody>
      </p:sp>
      <p:graphicFrame>
        <p:nvGraphicFramePr>
          <p:cNvPr id="66586" name="Group 26"/>
          <p:cNvGraphicFramePr>
            <a:graphicFrameLocks noGrp="1"/>
          </p:cNvGraphicFramePr>
          <p:nvPr>
            <p:ph type="clipArt" sz="half" idx="1"/>
          </p:nvPr>
        </p:nvGraphicFramePr>
        <p:xfrm>
          <a:off x="0" y="981075"/>
          <a:ext cx="9180513" cy="5882655"/>
        </p:xfrm>
        <a:graphic>
          <a:graphicData uri="http://schemas.openxmlformats.org/drawingml/2006/table">
            <a:tbl>
              <a:tblPr/>
              <a:tblGrid>
                <a:gridCol w="918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2655">
                <a:tc>
                  <a:txBody>
                    <a:bodyPr/>
                    <a:lstStyle/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активное участие в рамках проекта «Инженерный класс в московской школе» в работе открытой научно-практической конференции «Инженеры будущего» (работа в жюри Зеленцовой Н.Ф.,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Гасникова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В.Н., ППС Университета: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Сидняев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Н.И., Семиколенов А.В.,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Самородов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О.А., Фадеев Г.Н., Щеглов Г.А., Серегин В.И., Наумов В.Н.,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Майорова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В.И., Фомичев А.В., Рудаков И.В., Еркович  О.С.,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Мыкольников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Я.В.);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и руководство работой секцией № 7 "Программы ранней инженерной профориентации школьников в системе “школа - вуз-предприятие”» международного научного конгресса "Наука и инженерное образование 2016« (модератор Зеленцова Н.Ф., 45 участников и докладчиков);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работе жюри конференции  "Праздник Науки - 2016", ГБОУ Лицей № 1550;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работе жюри конференции "Наука для всех" , ГБОУ Лицей № 1568 им. Пабло Неруды;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работе ежегодной образовательной выставки «Рецепт выбора профессии», ГБОУ Школа № 1298 (доц. Лукьянов В.В.);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Профориентационном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форуме для учащихся 9-11 классов, ГБОУ Гимназия № 1567 (доц.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Самородова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О.А.);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юбилейных мероприятиях  профильных образовательных организаций (ГБОУ Лицей № 1568, ГБОУ Лицей № 1550, МАОУ Лицей г. Железнодорожный);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работе окружного семинара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“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Профилизация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как метод оптимизации технического уклона в процессе обучения старшеклассников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”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ГБОУ Гимназия № 491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Марьино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»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Чернышкова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Т.А.); </a:t>
                      </a:r>
                    </a:p>
                    <a:p>
                      <a:pPr marL="285750" marR="0" lvl="0" indent="-28575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работа по привлечению школьников к участию в форуме  "МГТУ им. Н.Э. Баумана - Новые кадры ОПК (привлечено  398 учащихся и  40 родителей и педагогов).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6092825"/>
            <a:ext cx="903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800" b="1" i="1">
                <a:solidFill>
                  <a:srgbClr val="000099"/>
                </a:solidFill>
                <a:latin typeface="Times New Roman" pitchFamily="18" charset="0"/>
              </a:rPr>
              <a:t>Отдел взаимодействия с профильными школами совместно с кафедрами, НОЦ и Дмитровским филиалом Университета организовал практику </a:t>
            </a:r>
            <a:r>
              <a:rPr lang="ru-RU" sz="1800" b="1" i="1">
                <a:solidFill>
                  <a:srgbClr val="FF0000"/>
                </a:solidFill>
                <a:latin typeface="Times New Roman" pitchFamily="18" charset="0"/>
              </a:rPr>
              <a:t>839  школьников</a:t>
            </a:r>
            <a:r>
              <a:rPr lang="ru-RU" sz="1800" b="1" i="1">
                <a:solidFill>
                  <a:srgbClr val="000099"/>
                </a:solidFill>
                <a:latin typeface="Times New Roman" pitchFamily="18" charset="0"/>
              </a:rPr>
              <a:t>. </a:t>
            </a:r>
            <a:endParaRPr lang="ru-RU" sz="1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1507" name="Picture 3" descr="IMG_20160607_110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379888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 rot="10800000" flipV="1">
            <a:off x="0" y="4005263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>
                <a:solidFill>
                  <a:srgbClr val="FF0000"/>
                </a:solidFill>
                <a:latin typeface="Arial" pitchFamily="34" charset="0"/>
              </a:rPr>
              <a:t>Кафедра ИУ-10 «Защита информации»</a:t>
            </a:r>
          </a:p>
        </p:txBody>
      </p:sp>
      <p:pic>
        <p:nvPicPr>
          <p:cNvPr id="21509" name="Picture 5" descr="Новое изображение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40338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3"/>
          <p:cNvSpPr>
            <a:spLocks noChangeArrowheads="1"/>
          </p:cNvSpPr>
          <p:nvPr/>
        </p:nvSpPr>
        <p:spPr bwMode="auto">
          <a:xfrm rot="10800000" flipV="1">
            <a:off x="2411413" y="1912938"/>
            <a:ext cx="399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>
                <a:solidFill>
                  <a:srgbClr val="FF0000"/>
                </a:solidFill>
                <a:latin typeface="Arial" pitchFamily="34" charset="0"/>
              </a:rPr>
              <a:t>Кафедра ИУ-3 «Информационные системы и телекоммуникации»</a:t>
            </a:r>
          </a:p>
        </p:txBody>
      </p:sp>
      <p:pic>
        <p:nvPicPr>
          <p:cNvPr id="21511" name="Picture 7" descr="20160608_1042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644900"/>
            <a:ext cx="450056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932363" y="3933825"/>
            <a:ext cx="3665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ru-RU" sz="1600" b="1" i="1">
                <a:solidFill>
                  <a:srgbClr val="FF0000"/>
                </a:solidFill>
                <a:latin typeface="Times New Roman" pitchFamily="18" charset="0"/>
              </a:rPr>
              <a:t>Кафедра МТ-8 «Материаловедение»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1784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Times New Roman" pitchFamily="18" charset="0"/>
              </a:rPr>
              <a:t>Летняя научно-образовательная инженерная практика по индивидуальным образовательным траекториям для  учащихся  инженерных классов образовательных  организаций города  Москвы  и  учащихся   профильных   образовательных   организаций   МГТУ им. Н.Э. Баумана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1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4638"/>
            <a:ext cx="277336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638175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</a:rPr>
              <a:t>УПЦ</a:t>
            </a:r>
          </a:p>
        </p:txBody>
      </p:sp>
      <p:pic>
        <p:nvPicPr>
          <p:cNvPr id="22532" name="Picture 4" descr="20160617_143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95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71550" y="177323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Кафедра  ИУ-5</a:t>
            </a:r>
          </a:p>
        </p:txBody>
      </p:sp>
      <p:pic>
        <p:nvPicPr>
          <p:cNvPr id="22534" name="Picture 6" descr="IMG_3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168775"/>
            <a:ext cx="403383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0160404_1629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0" y="0"/>
            <a:ext cx="41592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651500" y="1916113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НОЦ Фотоника и ИК-техника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156325" y="4221163"/>
            <a:ext cx="1763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Кафедра  Э-9, ЦУКС</a:t>
            </a:r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0" y="2060575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457200" eaLnBrk="1" fontAlgn="b" hangingPunct="1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Со школьниками проводились практические занятия по изучению современных инженерных технологий на современном лабораторном оборудовании. </a:t>
            </a:r>
          </a:p>
          <a:p>
            <a:pPr algn="just" defTabSz="457200" eaLnBrk="1" hangingPunct="1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Всего за время практики было проведено 176 занятий. К проведению занятий  со школьниками было привлечено более 90 ведущих преподавателей из 69 подразделения Университета.</a:t>
            </a:r>
            <a:endParaRPr lang="ru-RU" sz="1400" b="1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 rot="10835830" flipV="1">
            <a:off x="2979738" y="4346575"/>
            <a:ext cx="18065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По результатам практики </a:t>
            </a:r>
            <a:r>
              <a:rPr lang="ru-RU" sz="1400" b="1" i="1" u="sng" dirty="0">
                <a:solidFill>
                  <a:schemeClr val="accent2">
                    <a:lumMod val="75000"/>
                  </a:schemeClr>
                </a:solidFill>
              </a:rPr>
              <a:t>529 учащихся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, обучившихся не менее 12 часов, получают сертификаты МГТУ им. Н.Э. Баумана.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692150"/>
          </a:xfrm>
          <a:noFill/>
        </p:spPr>
        <p:txBody>
          <a:bodyPr/>
          <a:lstStyle/>
          <a:p>
            <a:pPr algn="ctr" eaLnBrk="1" hangingPunct="1"/>
            <a:r>
              <a:rPr lang="ru-RU" sz="1600" b="1" i="1" smtClean="0">
                <a:solidFill>
                  <a:schemeClr val="bg1"/>
                </a:solidFill>
                <a:latin typeface="Times New Roman" pitchFamily="18" charset="0"/>
              </a:rPr>
              <a:t>НОЦ «Композиты России», «</a:t>
            </a:r>
            <a:r>
              <a:rPr lang="en-US" sz="1600" b="1" i="1" smtClean="0">
                <a:solidFill>
                  <a:schemeClr val="bg1"/>
                </a:solidFill>
                <a:latin typeface="Times New Roman" pitchFamily="18" charset="0"/>
              </a:rPr>
              <a:t>BaumanFabLab</a:t>
            </a:r>
            <a:r>
              <a:rPr lang="ru-RU" sz="1600" b="1" i="1" smtClean="0">
                <a:solidFill>
                  <a:schemeClr val="bg1"/>
                </a:solidFill>
                <a:latin typeface="Times New Roman" pitchFamily="18" charset="0"/>
              </a:rPr>
              <a:t>» ЦМИТ МГТУ имени Н.Э. Баумана</a:t>
            </a:r>
          </a:p>
        </p:txBody>
      </p:sp>
      <p:pic>
        <p:nvPicPr>
          <p:cNvPr id="23555" name="Picture 3" descr="_DSC6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389731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20160610_122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42481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9388" y="904875"/>
            <a:ext cx="87137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latin typeface="Times New Roman" pitchFamily="18" charset="0"/>
              </a:rPr>
              <a:t>На практике со школьниками занимались LEGO-робототехникой, изучали композиционные материалы, 3</a:t>
            </a:r>
            <a:r>
              <a:rPr lang="en-US" sz="1600" b="1" i="1">
                <a:latin typeface="Times New Roman" pitchFamily="18" charset="0"/>
              </a:rPr>
              <a:t>D</a:t>
            </a:r>
            <a:r>
              <a:rPr lang="ru-RU" sz="1600" b="1" i="1">
                <a:latin typeface="Times New Roman" pitchFamily="18" charset="0"/>
              </a:rPr>
              <a:t>-технологии</a:t>
            </a:r>
          </a:p>
        </p:txBody>
      </p:sp>
      <p:pic>
        <p:nvPicPr>
          <p:cNvPr id="23558" name="Picture 6" descr="_DSC6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76700"/>
            <a:ext cx="385921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20160610_1221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628775"/>
            <a:ext cx="4227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57322"/>
          </a:xfrm>
        </p:spPr>
        <p:txBody>
          <a:bodyPr/>
          <a:lstStyle/>
          <a:p>
            <a:r>
              <a:rPr lang="ru-RU" sz="2800" dirty="0" smtClean="0"/>
              <a:t>Исполнение обязательств Университета по Соглашению с Департаментом образования города Москвы №40 от 13 июня 2016 г.</a:t>
            </a:r>
            <a:endParaRPr lang="ru-RU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t="-13"/>
          <a:stretch>
            <a:fillRect/>
          </a:stretch>
        </p:blipFill>
        <p:spPr bwMode="auto">
          <a:xfrm rot="60000">
            <a:off x="1829164" y="1806955"/>
            <a:ext cx="5475828" cy="500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982662"/>
          </a:xfrm>
          <a:noFill/>
        </p:spPr>
        <p:txBody>
          <a:bodyPr/>
          <a:lstStyle/>
          <a:p>
            <a:pPr algn="ctr" eaLnBrk="1" hangingPunct="1"/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</a:rPr>
              <a:t>На кафедре МТ-11 «Электронные технологии в машиностроении» школьники узнали о разработке и применении фотолитографических процессов и с гордостью демонстрировали изготовленные собственными руками образцы</a:t>
            </a:r>
            <a:r>
              <a:rPr lang="ru-RU" sz="1600" b="1" i="1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</a:rPr>
              <a:t>вытравленных на меди изображений.</a:t>
            </a:r>
          </a:p>
        </p:txBody>
      </p:sp>
      <p:pic>
        <p:nvPicPr>
          <p:cNvPr id="24579" name="Picture 3" descr="DSC_1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3821113"/>
            <a:ext cx="54006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SC_1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43338"/>
            <a:ext cx="53594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SC_1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96975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DSC_12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46037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928688"/>
            <a:ext cx="7543800" cy="4910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Мероприятия в области профильного инженерно-технического обучения для учащихся и педагогов профильных школ, проводимые Университетом в сентябре-декабре 2016 года по субсидиям Департамента образования города Москвы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body" sz="half" idx="2"/>
          </p:nvPr>
        </p:nvSpPr>
        <p:spPr>
          <a:xfrm>
            <a:off x="0" y="928688"/>
            <a:ext cx="9144000" cy="879475"/>
          </a:xfrm>
        </p:spPr>
        <p:txBody>
          <a:bodyPr>
            <a:normAutofit fontScale="925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1. Цикл повышения квалификации "Формирование исследовательской компетенции учащихся инженерных классов при выполнении индивидуальных проектов в условиях профильного обучения в соответствии с ФГОС среднего общего образования", объемом 36 часов: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52613"/>
            <a:ext cx="8170862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body" sz="half" idx="2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2. Цикл повышения квалификации "Формирование исследовательской компетенции учащихся инженерных классов при изучении разделов информатики для освоения и развития современных информационных технологий в инженерной деятельности", объемом 36 часов: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16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3113"/>
            <a:ext cx="899795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sz="half" idx="2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3. Цикл повышения квалификации "Формирование исследовательской компетенции учащихся инженерных классов при изучении разделов физики, имеющих наибольшее значение в инженерной практике", объемом 36 часов: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16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2276475"/>
            <a:ext cx="92154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500188"/>
            <a:ext cx="8891587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647700"/>
          </a:xfrm>
          <a:noFill/>
        </p:spPr>
        <p:txBody>
          <a:bodyPr/>
          <a:lstStyle/>
          <a:p>
            <a:pPr algn="ctr" eaLnBrk="1" hangingPunct="1"/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4. Цикл занятий «Введение в инженерную специальность. Бауманская школа будущих инженеров»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для учащихся образовательных организаций города Москвы</a:t>
            </a:r>
            <a:r>
              <a:rPr lang="ru-RU" sz="1600" smtClean="0">
                <a:solidFill>
                  <a:schemeClr val="tx1"/>
                </a:solidFill>
              </a:rPr>
              <a:t> </a:t>
            </a:r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647700"/>
          </a:xfrm>
          <a:noFill/>
        </p:spPr>
        <p:txBody>
          <a:bodyPr/>
          <a:lstStyle/>
          <a:p>
            <a:pPr algn="ctr" eaLnBrk="1" hangingPunct="1"/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4. Цикл занятий «Введение в инженерную специальность. Бауманская школа будущих инженеров»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для учащихся образовательных организаций города Москвы</a:t>
            </a:r>
            <a:r>
              <a:rPr lang="ru-RU" sz="1600" smtClean="0">
                <a:solidFill>
                  <a:schemeClr val="tx1"/>
                </a:solidFill>
              </a:rPr>
              <a:t> 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8890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O ULK\Desktop\конференция 15.11.16\Новая папка\20161018_1725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3"/>
          <a:stretch/>
        </p:blipFill>
        <p:spPr bwMode="auto">
          <a:xfrm>
            <a:off x="4572000" y="500053"/>
            <a:ext cx="44639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CO ULK\Desktop\конференция 15.11.16\Новая папка\20161021_171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70" y="4005064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CO ULK\Desktop\конференция 15.11.16\Новая папка\20161024_161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6" t="-5069" r="28369" b="5069"/>
          <a:stretch/>
        </p:blipFill>
        <p:spPr bwMode="auto">
          <a:xfrm>
            <a:off x="-180528" y="671372"/>
            <a:ext cx="4406699" cy="29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95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00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5. Обучающие научно-ознакомительные экскурсии для школьников (9-11 </a:t>
            </a:r>
            <a:r>
              <a:rPr lang="ru-RU" altLang="ko-KR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кл</a:t>
            </a:r>
            <a:r>
              <a:rPr lang="ru-RU" altLang="ko-K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.)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00125"/>
            <a:ext cx="60245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64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8186738" cy="4114800"/>
          </a:xfrm>
        </p:spPr>
        <p:txBody>
          <a:bodyPr/>
          <a:lstStyle/>
          <a:p>
            <a:pPr eaLnBrk="1" hangingPunct="1"/>
            <a:r>
              <a:rPr lang="ru-RU" smtClean="0"/>
              <a:t>В 2016 году в МГТУ им. Н.Э.Баумана поступило 3200 человек на бюджетную форму обучения и 900 человек на внебюджетную форму.  </a:t>
            </a:r>
          </a:p>
          <a:p>
            <a:pPr eaLnBrk="1" hangingPunct="1"/>
            <a:r>
              <a:rPr lang="ru-RU" smtClean="0"/>
              <a:t>Подали заявления в Университет 1273 учащихся профильных образовательных организаций МГТУ им. Н.Э.Баумана.</a:t>
            </a:r>
          </a:p>
          <a:p>
            <a:pPr eaLnBrk="1" hangingPunct="1"/>
            <a:r>
              <a:rPr lang="ru-RU" smtClean="0"/>
              <a:t>Из них конкурсный отбор прошли 735 человек (58 %).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набора в Университет в 2016 году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8288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ОТДЕЛ ВЗАИМОДЕЙСТВИЯ С ПРОФИЛЬНЫМИ ШКОЛАМИ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ЦЕНТРА ДОВУЗОВСКОЙ ПОДГОТОВКИ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МГТУ ИМ. Н.Э. БАУМАНА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2492375"/>
            <a:ext cx="7543800" cy="410527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Контактные телефоны: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(499) </a:t>
            </a:r>
            <a:r>
              <a:rPr lang="en-US" sz="2400" b="1" smtClean="0">
                <a:solidFill>
                  <a:srgbClr val="000099"/>
                </a:solidFill>
              </a:rPr>
              <a:t>263-60-98</a:t>
            </a:r>
            <a:r>
              <a:rPr lang="ru-RU" sz="2400" b="1" smtClean="0">
                <a:solidFill>
                  <a:srgbClr val="000099"/>
                </a:solidFill>
              </a:rPr>
              <a:t>, 263-69-95, 263-67-64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Факс: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(499) 263-67-64</a:t>
            </a:r>
            <a:endParaRPr lang="en-US" sz="2400" b="1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Электронная почта:</a:t>
            </a:r>
            <a:endParaRPr lang="en-US" sz="2400" b="1" smtClean="0">
              <a:solidFill>
                <a:srgbClr val="000099"/>
              </a:solidFill>
              <a:hlinkClick r:id="rId2"/>
            </a:endParaRP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400" b="1" u="sng" smtClean="0">
                <a:solidFill>
                  <a:srgbClr val="000099"/>
                </a:solidFill>
              </a:rPr>
              <a:t>pedagog.zel@gmail.com</a:t>
            </a:r>
          </a:p>
          <a:p>
            <a:pPr algn="ctr" eaLnBrk="1" hangingPunct="1">
              <a:lnSpc>
                <a:spcPct val="70000"/>
              </a:lnSpc>
            </a:pPr>
            <a:endParaRPr lang="ru-RU" sz="2400" b="1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Наш адрес: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105005, г.Москва, ул.2-я Бауманская, дом 5.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МГТУ им. Н.Э. Баумана, 3 этаж, ауд</a:t>
            </a:r>
            <a:r>
              <a:rPr lang="en-US" sz="2400" b="1" smtClean="0">
                <a:solidFill>
                  <a:srgbClr val="000099"/>
                </a:solidFill>
              </a:rPr>
              <a:t>. </a:t>
            </a:r>
            <a:r>
              <a:rPr lang="ru-RU" sz="2400" b="1" smtClean="0">
                <a:solidFill>
                  <a:srgbClr val="000099"/>
                </a:solidFill>
              </a:rPr>
              <a:t>341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4500563"/>
            <a:ext cx="35290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Всего подано заявлений: 5706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-107950" y="500063"/>
            <a:ext cx="9251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Работа по проведению добровольной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академической аттестации образовательных учреждений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февраль-май 2016 г.: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179388" y="1557338"/>
            <a:ext cx="871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800">
                <a:solidFill>
                  <a:srgbClr val="000099"/>
                </a:solidFill>
                <a:latin typeface="Times New Roman" pitchFamily="18" charset="0"/>
              </a:rPr>
              <a:t>Проведена добровольная академическая аттестация 44 образовательных организаций в связи с истечением срока действия Договоров о сотрудничестве и 23 новых образовательных организаций (по заявлению образовательных организаций) с заключением Договора о сотрудничестве.</a:t>
            </a:r>
          </a:p>
        </p:txBody>
      </p:sp>
      <p:pic>
        <p:nvPicPr>
          <p:cNvPr id="9220" name="Picture 12" descr="IMG_4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644900"/>
            <a:ext cx="41497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_DSC0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357438"/>
            <a:ext cx="3721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FERWltUbw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714750"/>
            <a:ext cx="374015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SC001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285875" y="6550025"/>
            <a:ext cx="3951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 семинарах обучилось – 515 школьников</a:t>
            </a:r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6998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10 семинаров для школьников,  направленных на подготовку к интеллектуальным соревнованиям, олимпиадам и конкурсам городского и всероссийского уровня по направлениям: физика, математика, информатика, оборонная техника, проектная и исследовательская деятельность по инженерно-техническим направлениям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3" y="642938"/>
            <a:ext cx="8201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Научно-обучающие семинары для школьников инженерных классов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214313" y="571500"/>
            <a:ext cx="8785225" cy="11969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ko-KR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Профориентационные</a:t>
            </a:r>
            <a:r>
              <a:rPr lang="ru-RU" altLang="ko-K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научно-ознакомительные занятия (экскурсии) для школьников на кафедры, в лаборатории и научные центры МГТУ им. Н.Э. Баумана: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78593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За 2015-2016 </a:t>
            </a:r>
            <a:r>
              <a:rPr lang="ru-RU" altLang="ko-K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уч.г</a:t>
            </a:r>
            <a:r>
              <a:rPr lang="ru-RU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Отделом взаимодействия с профильными школами организованы 164 занятия, которые посетили </a:t>
            </a:r>
            <a:r>
              <a:rPr lang="ru-RU" altLang="ko-KR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3188 школьников</a:t>
            </a:r>
            <a:r>
              <a:rPr lang="ru-RU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из г. Москвы, Московской обл., других субъектов РФ.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Занятия проводились в научно-образовательных центрах (НОЦ) мирового уровня: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</a:t>
            </a:r>
            <a:r>
              <a:rPr lang="ru-RU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Фотоника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и инфракрасная техника»;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«Молодежный космический центр  и Центр управления полетами малых космических аппаратов МГТУ им. Н.Э. Баумана»;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«Ионно-плазменные технологии»;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Научно-учебный центр «Управления в кризисных ситуациях» кафедры «Экология и промышленная безопасность»;</a:t>
            </a:r>
          </a:p>
          <a:p>
            <a:pPr>
              <a:buFontTx/>
              <a:buChar char="•"/>
              <a:defRPr/>
            </a:pPr>
            <a:r>
              <a:rPr lang="ru-RU" altLang="ko-K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Технопарк </a:t>
            </a:r>
            <a:r>
              <a:rPr lang="ru-RU" altLang="ko-KR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Mail.ru</a:t>
            </a:r>
            <a:r>
              <a:rPr lang="ru-RU" altLang="ko-K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;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Межотраслевой инжиниринговый центр «Композиты России»;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РУНЦ «Безопасность» кафедры «Защита информации»;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«Инновационное предпринимательство и управление интеллектуальной собственностью»;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Дом Физики;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«Функциональные микро/и </a:t>
            </a:r>
            <a:r>
              <a:rPr lang="ru-RU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наносистемы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«Робототехника»;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НОЦ «Формула студент» кафедры «Поршневые двигатели»;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Центр инновационных технологий сварки и диагностики.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151020_170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1" hangingPunct="1">
              <a:defRPr/>
            </a:pPr>
            <a:r>
              <a:rPr lang="ru-RU" altLang="ko-KR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НОЦ «Функциональные микро- и наносистемы»:</a:t>
            </a:r>
            <a:endParaRPr lang="ru-RU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2292" name="Picture 4" descr="20151020_172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3diETa1-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133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20151027_170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0"/>
            <a:ext cx="4191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410200" y="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ko-KR" sz="1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НОЦ «Ионно-плазменные технологии»:</a:t>
            </a:r>
            <a:endParaRPr lang="ru-RU" sz="1400" b="1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2296" name="Picture 8" descr="IMG_20151116_1610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62915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IMG_20151116_1621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62915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667000" y="6542088"/>
            <a:ext cx="227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ko-KR" sz="1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НОЦ «Формула студент»:</a:t>
            </a:r>
            <a:endParaRPr lang="ru-RU" sz="1400" b="1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_96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4113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1" hangingPunct="1">
              <a:defRPr/>
            </a:pP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Межотраслевой инжиниринговый центр 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/>
              </a:rPr>
              <a:t>«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Композиты России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/>
              </a:rPr>
              <a:t>»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НОЦ «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Фотоника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и ИК-техника»:</a:t>
            </a:r>
          </a:p>
        </p:txBody>
      </p:sp>
      <p:pic>
        <p:nvPicPr>
          <p:cNvPr id="13317" name="Picture 5" descr="20151006_172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"/>
            <a:ext cx="32004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20151006_173524(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438400"/>
            <a:ext cx="34655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20151006_173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724400"/>
            <a:ext cx="31638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20151008_1638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MG_9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4384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1230</TotalTime>
  <Words>1453</Words>
  <Application>Microsoft Office PowerPoint</Application>
  <PresentationFormat>Экран (4:3)</PresentationFormat>
  <Paragraphs>129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맑은 고딕</vt:lpstr>
      <vt:lpstr>Arial</vt:lpstr>
      <vt:lpstr>Calibri Light</vt:lpstr>
      <vt:lpstr>Cambria</vt:lpstr>
      <vt:lpstr>Georgia</vt:lpstr>
      <vt:lpstr>Tahoma</vt:lpstr>
      <vt:lpstr>Times New Roman</vt:lpstr>
      <vt:lpstr>Trebuchet MS</vt:lpstr>
      <vt:lpstr>Wingdings</vt:lpstr>
      <vt:lpstr>Wingdings 2</vt:lpstr>
      <vt:lpstr>Городская</vt:lpstr>
      <vt:lpstr>Инновационные направления развития профильного обучения в инженерных классах при взаимодействии с МГТУ им. Н.Э. Баумана</vt:lpstr>
      <vt:lpstr>Исполнение обязательств Университета по Соглашению с Департаментом образования города Москвы №40 от 13 июня 2016 г.</vt:lpstr>
      <vt:lpstr>Результаты набора в Университет в 2016 году</vt:lpstr>
      <vt:lpstr>Презентация PowerPoint</vt:lpstr>
      <vt:lpstr>Презентация PowerPoint</vt:lpstr>
      <vt:lpstr>10 семинаров для школьников,  направленных на подготовку к интеллектуальным соревнованиям, олимпиадам и конкурсам городского и всероссийского уровня по направлениям: физика, математика, информатика, оборонная техника, проектная и исследовательская деятельность по инженерно-техническим направлениям</vt:lpstr>
      <vt:lpstr>Профориентационные научно-ознакомительные занятия (экскурсии) для школьников на кафедры, в лаборатории и научные центры МГТУ им. Н.Э. Баумана:</vt:lpstr>
      <vt:lpstr>Презентация PowerPoint</vt:lpstr>
      <vt:lpstr>Презентация PowerPoint</vt:lpstr>
      <vt:lpstr>Научно-учебный центр «Управления в кризисных ситуациях»:</vt:lpstr>
      <vt:lpstr>В Дмитровском филиале МГТУ им. Н.Э. Баумана учащиеся ознакомились с работой современного оборудования научных лабораторий «Робототехника», «Современные машиностроительные технологии», «Космические аппараты и ракеты носители».</vt:lpstr>
      <vt:lpstr>На кафедрах и в научных лабораториях  Университета:</vt:lpstr>
      <vt:lpstr>Проведены 10 семинаров и практических занятий для руководителей и педагогов образовательных организаций города Москвы  по наиболее сложным вопросам профильного инженерно-технического обучения:</vt:lpstr>
      <vt:lpstr>Презентация PowerPoint</vt:lpstr>
      <vt:lpstr>Цикл выездных занятий - профориентационных консультаций для обучающихся и их родителей «МГТУ им. Н.Э. Баумана – школа подготовки инженеров» в марте-апреле 2016 г.                                           </vt:lpstr>
      <vt:lpstr>Научно-методическая и организационная поддержка профильного инженерно-технического обучения в школах</vt:lpstr>
      <vt:lpstr>Презентация PowerPoint</vt:lpstr>
      <vt:lpstr>Презентация PowerPoint</vt:lpstr>
      <vt:lpstr>НОЦ «Композиты России», «BaumanFabLab» ЦМИТ МГТУ имени Н.Э. Баумана</vt:lpstr>
      <vt:lpstr>На кафедре МТ-11 «Электронные технологии в машиностроении» школьники узнали о разработке и применении фотолитографических процессов и с гордостью демонстрировали изготовленные собственными руками образцы вытравленных на меди изображений.</vt:lpstr>
      <vt:lpstr>Мероприятия в области профильного инженерно-технического обучения для учащихся и педагогов профильных школ, проводимые Университетом в сентябре-декабре 2016 года по субсидиям Департамента образования города Москвы</vt:lpstr>
      <vt:lpstr>Презентация PowerPoint</vt:lpstr>
      <vt:lpstr>Презентация PowerPoint</vt:lpstr>
      <vt:lpstr>Презентация PowerPoint</vt:lpstr>
      <vt:lpstr>4. Цикл занятий «Введение в инженерную специальность. Бауманская школа будущих инженеров» для учащихся образовательных организаций города Москвы </vt:lpstr>
      <vt:lpstr>4. Цикл занятий «Введение в инженерную специальность. Бауманская школа будущих инженеров» для учащихся образовательных организаций города Москвы </vt:lpstr>
      <vt:lpstr>Презентация PowerPoint</vt:lpstr>
      <vt:lpstr>5. Обучающие научно-ознакомительные экскурсии для школьников (9-11 кл.) </vt:lpstr>
      <vt:lpstr>Презентация PowerPoint</vt:lpstr>
      <vt:lpstr>ОТДЕЛ ВЗАИМОДЕЙСТВИЯ С ПРОФИЛЬНЫМИ ШКОЛАМИ ЦЕНТРА ДОВУЗОВСКОЙ ПОДГОТОВКИ  МГТУ ИМ. Н.Э. БАУМАНА</vt:lpstr>
    </vt:vector>
  </TitlesOfParts>
  <Company>МГТУ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научно-практические конференции</dc:title>
  <dc:creator>Я</dc:creator>
  <cp:lastModifiedBy>cdp_bmstu</cp:lastModifiedBy>
  <cp:revision>85</cp:revision>
  <dcterms:created xsi:type="dcterms:W3CDTF">2002-01-09T20:57:37Z</dcterms:created>
  <dcterms:modified xsi:type="dcterms:W3CDTF">2016-11-25T11:15:37Z</dcterms:modified>
</cp:coreProperties>
</file>